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345" r:id="rId3"/>
    <p:sldId id="335" r:id="rId4"/>
    <p:sldId id="336" r:id="rId5"/>
    <p:sldId id="341" r:id="rId6"/>
    <p:sldId id="327" r:id="rId7"/>
    <p:sldId id="334" r:id="rId8"/>
    <p:sldId id="354" r:id="rId9"/>
    <p:sldId id="342" r:id="rId10"/>
    <p:sldId id="258" r:id="rId11"/>
    <p:sldId id="328" r:id="rId12"/>
    <p:sldId id="339" r:id="rId13"/>
    <p:sldId id="338" r:id="rId14"/>
    <p:sldId id="347" r:id="rId15"/>
    <p:sldId id="348" r:id="rId16"/>
    <p:sldId id="349" r:id="rId17"/>
    <p:sldId id="351" r:id="rId18"/>
    <p:sldId id="350" r:id="rId19"/>
    <p:sldId id="352" r:id="rId20"/>
    <p:sldId id="355" r:id="rId21"/>
    <p:sldId id="308" r:id="rId22"/>
    <p:sldId id="357" r:id="rId23"/>
    <p:sldId id="356" r:id="rId24"/>
    <p:sldId id="353" r:id="rId25"/>
    <p:sldId id="346" r:id="rId26"/>
    <p:sldId id="343" r:id="rId27"/>
    <p:sldId id="304" r:id="rId28"/>
    <p:sldId id="305" r:id="rId29"/>
    <p:sldId id="302" r:id="rId30"/>
    <p:sldId id="306" r:id="rId31"/>
    <p:sldId id="260" r:id="rId32"/>
    <p:sldId id="292" r:id="rId33"/>
    <p:sldId id="307" r:id="rId34"/>
    <p:sldId id="310" r:id="rId35"/>
    <p:sldId id="311" r:id="rId36"/>
    <p:sldId id="303" r:id="rId37"/>
    <p:sldId id="261" r:id="rId38"/>
    <p:sldId id="313" r:id="rId39"/>
    <p:sldId id="314" r:id="rId40"/>
    <p:sldId id="315" r:id="rId41"/>
    <p:sldId id="316" r:id="rId42"/>
    <p:sldId id="317" r:id="rId43"/>
    <p:sldId id="312" r:id="rId44"/>
    <p:sldId id="318" r:id="rId45"/>
    <p:sldId id="319" r:id="rId46"/>
    <p:sldId id="320" r:id="rId47"/>
    <p:sldId id="340" r:id="rId48"/>
  </p:sldIdLst>
  <p:sldSz cx="9144000" cy="6858000" type="screen4x3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632" autoAdjust="0"/>
  </p:normalViewPr>
  <p:slideViewPr>
    <p:cSldViewPr>
      <p:cViewPr varScale="1">
        <p:scale>
          <a:sx n="57" d="100"/>
          <a:sy n="57" d="100"/>
        </p:scale>
        <p:origin x="1540" y="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>
            <a:extLst>
              <a:ext uri="{FF2B5EF4-FFF2-40B4-BE49-F238E27FC236}">
                <a16:creationId xmlns:a16="http://schemas.microsoft.com/office/drawing/2014/main" id="{993C6F5E-E8EB-4948-A4F2-7AFE273B965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Time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6259" name="Rectangle 3">
            <a:extLst>
              <a:ext uri="{FF2B5EF4-FFF2-40B4-BE49-F238E27FC236}">
                <a16:creationId xmlns:a16="http://schemas.microsoft.com/office/drawing/2014/main" id="{97B583F7-E4B0-4AA9-B75C-380B8F7E4A0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6260" name="Rectangle 4">
            <a:extLst>
              <a:ext uri="{FF2B5EF4-FFF2-40B4-BE49-F238E27FC236}">
                <a16:creationId xmlns:a16="http://schemas.microsoft.com/office/drawing/2014/main" id="{4656CBD9-9405-4096-B605-C6DCB629443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Time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6261" name="Rectangle 5">
            <a:extLst>
              <a:ext uri="{FF2B5EF4-FFF2-40B4-BE49-F238E27FC236}">
                <a16:creationId xmlns:a16="http://schemas.microsoft.com/office/drawing/2014/main" id="{A2D0ACAE-F6E5-4724-8F9A-65C6D1CCDFEF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" panose="02020603050405020304" pitchFamily="18" charset="0"/>
              </a:defRPr>
            </a:lvl1pPr>
          </a:lstStyle>
          <a:p>
            <a:fld id="{FEDDE3BA-7ECF-46A5-8FAD-6F0C0BCF083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822AF219-71AE-4617-A1AE-04008E75141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Time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3FFE0BD5-A34A-4416-AF47-5C7041BC225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4830C1E1-6098-485F-B2B0-62469957A65F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02C3FED4-9A04-4D66-96BF-AE2F9B9E5E12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6086" name="Rectangle 6">
            <a:extLst>
              <a:ext uri="{FF2B5EF4-FFF2-40B4-BE49-F238E27FC236}">
                <a16:creationId xmlns:a16="http://schemas.microsoft.com/office/drawing/2014/main" id="{0BF1E167-5158-4FBF-B045-388C6AE80C15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Time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7" name="Rectangle 7">
            <a:extLst>
              <a:ext uri="{FF2B5EF4-FFF2-40B4-BE49-F238E27FC236}">
                <a16:creationId xmlns:a16="http://schemas.microsoft.com/office/drawing/2014/main" id="{29FBC648-E730-4E36-9C30-6145C6A9F3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Times" panose="02020603050405020304" pitchFamily="18" charset="0"/>
              </a:defRPr>
            </a:lvl1pPr>
          </a:lstStyle>
          <a:p>
            <a:fld id="{6A2513F1-97A2-4C62-8115-1BE0BAF2E1E7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4C33AFCB-81E4-4008-B75D-E5501A9002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C48E80D-3EDB-4963-8EFC-1E051F36596B}" type="slidenum">
              <a:rPr lang="en-US" altLang="en-US" sz="1300">
                <a:latin typeface="Times" panose="02020603050405020304" pitchFamily="18" charset="0"/>
              </a:rPr>
              <a:pPr/>
              <a:t>1</a:t>
            </a:fld>
            <a:endParaRPr lang="en-US" altLang="en-US" sz="1300">
              <a:latin typeface="Times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31458167-CABC-47DE-A082-AEAA11CB915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AE5B7FE4-DBC7-4DBC-828C-B934FE97860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658F3F2B-79BE-49DA-ADE0-79DF4E71F6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3560A21-54EA-4D70-A211-8EA41B7FFC65}" type="slidenum">
              <a:rPr lang="en-US" altLang="en-US" sz="1300">
                <a:latin typeface="Times" panose="02020603050405020304" pitchFamily="18" charset="0"/>
              </a:rPr>
              <a:pPr/>
              <a:t>11</a:t>
            </a:fld>
            <a:endParaRPr lang="en-US" altLang="en-US" sz="1300">
              <a:latin typeface="Times" panose="02020603050405020304" pitchFamily="18" charset="0"/>
            </a:endParaRPr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A524DFE8-B043-4B87-AE5F-68D7FF4E642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07AA1F47-BB1F-4E84-A486-376D768A6B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>
            <a:extLst>
              <a:ext uri="{FF2B5EF4-FFF2-40B4-BE49-F238E27FC236}">
                <a16:creationId xmlns:a16="http://schemas.microsoft.com/office/drawing/2014/main" id="{0111C2C8-6B21-4AE2-A7B2-0904D498C9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EF26F81-42BC-4D1C-B69D-44196E7EC7D0}" type="slidenum">
              <a:rPr lang="en-US" altLang="en-US" sz="1300">
                <a:latin typeface="Times" panose="02020603050405020304" pitchFamily="18" charset="0"/>
              </a:rPr>
              <a:pPr/>
              <a:t>12</a:t>
            </a:fld>
            <a:endParaRPr lang="en-US" altLang="en-US" sz="1300">
              <a:latin typeface="Times" panose="02020603050405020304" pitchFamily="18" charset="0"/>
            </a:endParaRPr>
          </a:p>
        </p:txBody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7861A722-34A4-4B98-8819-5DBD7D80B14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>
            <a:extLst>
              <a:ext uri="{FF2B5EF4-FFF2-40B4-BE49-F238E27FC236}">
                <a16:creationId xmlns:a16="http://schemas.microsoft.com/office/drawing/2014/main" id="{532923E1-FEB3-432E-A144-3803B5BEE31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en-US" altLang="en-US">
                <a:latin typeface="Times" panose="02020603050405020304" pitchFamily="18" charset="0"/>
              </a:rPr>
              <a:t>HEP: Recalcularea a milioane de valori reprezentand distributii de masa/camp/etc in 4 dimensiuni (spatiu/timp)</a:t>
            </a:r>
          </a:p>
          <a:p>
            <a:pPr eaLnBrk="1" hangingPunct="1">
              <a:buFontTx/>
              <a:buChar char="-"/>
            </a:pPr>
            <a:r>
              <a:rPr lang="en-US" altLang="en-US">
                <a:latin typeface="Times" panose="02020603050405020304" pitchFamily="18" charset="0"/>
              </a:rPr>
              <a:t>Dinamica fluidelor: Modelarea realista a curgerilor turbulente (cu Re mare)</a:t>
            </a:r>
          </a:p>
          <a:p>
            <a:pPr eaLnBrk="1" hangingPunct="1">
              <a:buFontTx/>
              <a:buChar char="-"/>
            </a:pPr>
            <a:endParaRPr lang="ro-RO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>
            <a:extLst>
              <a:ext uri="{FF2B5EF4-FFF2-40B4-BE49-F238E27FC236}">
                <a16:creationId xmlns:a16="http://schemas.microsoft.com/office/drawing/2014/main" id="{3B53F548-05CE-4246-B532-530946AD36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00F1FFB-30BE-47F0-8ABE-7BEDB08BFBAF}" type="slidenum">
              <a:rPr lang="en-US" altLang="en-US" sz="1300">
                <a:latin typeface="Times" panose="02020603050405020304" pitchFamily="18" charset="0"/>
              </a:rPr>
              <a:pPr/>
              <a:t>13</a:t>
            </a:fld>
            <a:endParaRPr lang="en-US" altLang="en-US" sz="1300">
              <a:latin typeface="Times" panose="02020603050405020304" pitchFamily="18" charset="0"/>
            </a:endParaRPr>
          </a:p>
        </p:txBody>
      </p:sp>
      <p:sp>
        <p:nvSpPr>
          <p:cNvPr id="28675" name="Rectangle 2">
            <a:extLst>
              <a:ext uri="{FF2B5EF4-FFF2-40B4-BE49-F238E27FC236}">
                <a16:creationId xmlns:a16="http://schemas.microsoft.com/office/drawing/2014/main" id="{7E4EDCBA-AE31-4DAD-AE5E-D5A2F548972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2188" y="766763"/>
            <a:ext cx="5118100" cy="3838575"/>
          </a:xfrm>
          <a:ln/>
        </p:spPr>
      </p:sp>
      <p:sp>
        <p:nvSpPr>
          <p:cNvPr id="28676" name="Rectangle 3">
            <a:extLst>
              <a:ext uri="{FF2B5EF4-FFF2-40B4-BE49-F238E27FC236}">
                <a16:creationId xmlns:a16="http://schemas.microsoft.com/office/drawing/2014/main" id="{83FAD9C4-319B-4A87-A28E-93FCECFEEB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08025" y="4859338"/>
            <a:ext cx="5683250" cy="4608512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4052E641-EBD8-45A0-9953-4C1EAE395A9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9849A965-D467-4B53-8570-D8449C6AF4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6ED5177E-934F-4423-AAFA-ECDA09FF68E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B9FDC27-0467-48CF-ABA6-22D18AA761FC}" type="slidenum">
              <a:rPr lang="en-US" altLang="en-US" sz="1300">
                <a:latin typeface="Times" panose="02020603050405020304" pitchFamily="18" charset="0"/>
              </a:rPr>
              <a:pPr/>
              <a:t>27</a:t>
            </a:fld>
            <a:endParaRPr lang="en-US" altLang="en-US" sz="1300">
              <a:latin typeface="Times" panose="02020603050405020304" pitchFamily="18" charset="0"/>
            </a:endParaRPr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7E4FB65C-8947-4122-AD7E-9D741B0F41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017CA6F0-0BE2-4E83-BB95-58A0CCEE4A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" panose="02020603050405020304" pitchFamily="18" charset="0"/>
              </a:rPr>
              <a:t>- Obs: paralelismul HW este logic ultimul in lista insa intra aici mai bine pe slide-uri…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E3CCBA24-9DCF-4797-9A94-8CC84D00F0F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10ADB5B-C36C-4F0B-89DC-ED68443C12D0}" type="slidenum">
              <a:rPr lang="en-US" altLang="en-US" sz="1300">
                <a:latin typeface="Times" panose="02020603050405020304" pitchFamily="18" charset="0"/>
              </a:rPr>
              <a:pPr/>
              <a:t>28</a:t>
            </a:fld>
            <a:endParaRPr lang="en-US" altLang="en-US" sz="1300">
              <a:latin typeface="Times" panose="02020603050405020304" pitchFamily="18" charset="0"/>
            </a:endParaRPr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D38FDAD0-5CA3-4D8F-A8E3-BD9A565BE27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D3899625-91D1-4D94-9F54-1534B660828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en-US" altLang="en-US">
                <a:latin typeface="Times" panose="02020603050405020304" pitchFamily="18" charset="0"/>
              </a:rPr>
              <a:t>La paralelismul la nivel de program se poate face un desen cu sectiunile respective distribuite peste un numar de procesoare si cu rezultatele care se combina la final apoi.</a:t>
            </a:r>
          </a:p>
          <a:p>
            <a:pPr eaLnBrk="1" hangingPunct="1">
              <a:buFontTx/>
              <a:buChar char="-"/>
            </a:pPr>
            <a:endParaRPr lang="en-US" altLang="en-US">
              <a:latin typeface="Times" panose="02020603050405020304" pitchFamily="18" charset="0"/>
            </a:endParaRPr>
          </a:p>
          <a:p>
            <a:pPr eaLnBrk="1" hangingPunct="1"/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509003F0-9F58-4449-AB68-B5AD68D81F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18949A4-66C8-4458-BC58-121B520F6B6F}" type="slidenum">
              <a:rPr lang="en-US" altLang="en-US" sz="1300">
                <a:latin typeface="Times" panose="02020603050405020304" pitchFamily="18" charset="0"/>
              </a:rPr>
              <a:pPr/>
              <a:t>29</a:t>
            </a:fld>
            <a:endParaRPr lang="en-US" altLang="en-US" sz="1300">
              <a:latin typeface="Times" panose="02020603050405020304" pitchFamily="18" charset="0"/>
            </a:endParaRPr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B0C36379-4279-41B8-B188-6CFB7BF14E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C3183E9C-C74F-43E1-B918-46FB1E671A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en-US">
                <a:latin typeface="Times" panose="02020603050405020304" pitchFamily="18" charset="0"/>
              </a:rPr>
              <a:t>- Sfarsit Curs 5 – S2 2009</a:t>
            </a:r>
            <a:endParaRPr lang="ro-RO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24725687-24F4-4635-894F-23D26492074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9B89269-45E1-49BC-8A23-7FB894A1448E}" type="slidenum">
              <a:rPr lang="en-US" altLang="en-US" sz="1300">
                <a:latin typeface="Times" panose="02020603050405020304" pitchFamily="18" charset="0"/>
              </a:rPr>
              <a:pPr/>
              <a:t>30</a:t>
            </a:fld>
            <a:endParaRPr lang="en-US" altLang="en-US" sz="1300">
              <a:latin typeface="Times" panose="02020603050405020304" pitchFamily="18" charset="0"/>
            </a:endParaRPr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365F7F68-96CA-4922-B34C-EE536041A6F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904D881F-5866-4818-9A0F-460ACEAC84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en-US" altLang="en-US">
                <a:latin typeface="Times" panose="02020603050405020304" pitchFamily="18" charset="0"/>
              </a:rPr>
              <a:t>Sistemele matriceale: NU sunt flexibile; sunt f specializate = structuri dedicate; bune pt date numerice si incomod pt altceva</a:t>
            </a:r>
          </a:p>
          <a:p>
            <a:pPr eaLnBrk="1" hangingPunct="1">
              <a:buFontTx/>
              <a:buChar char="-"/>
            </a:pPr>
            <a:r>
              <a:rPr lang="en-US" altLang="en-US">
                <a:latin typeface="Times" panose="02020603050405020304" pitchFamily="18" charset="0"/>
              </a:rPr>
              <a:t>Sistemele Multiprocesor sunt flexibile; dificultatea consta in partitionarea problemei peste cele n microprocesoare (nu depind de tipul apps ci de modul de alocare al rsrc &amp; de sincronizari)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>
            <a:extLst>
              <a:ext uri="{FF2B5EF4-FFF2-40B4-BE49-F238E27FC236}">
                <a16:creationId xmlns:a16="http://schemas.microsoft.com/office/drawing/2014/main" id="{38EFB97A-85D1-4B73-AC51-1E60B16178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1D92E54-8B6F-412E-9F52-FE3E69E09BCF}" type="slidenum">
              <a:rPr lang="en-US" altLang="en-US" sz="1300">
                <a:latin typeface="Times" panose="02020603050405020304" pitchFamily="18" charset="0"/>
              </a:rPr>
              <a:pPr/>
              <a:t>31</a:t>
            </a:fld>
            <a:endParaRPr lang="en-US" altLang="en-US" sz="1300">
              <a:latin typeface="Times" panose="02020603050405020304" pitchFamily="18" charset="0"/>
            </a:endParaRPr>
          </a:p>
        </p:txBody>
      </p:sp>
      <p:sp>
        <p:nvSpPr>
          <p:cNvPr id="49155" name="Rectangle 2">
            <a:extLst>
              <a:ext uri="{FF2B5EF4-FFF2-40B4-BE49-F238E27FC236}">
                <a16:creationId xmlns:a16="http://schemas.microsoft.com/office/drawing/2014/main" id="{D6F90026-0FCE-4D03-AA71-340EA65F1C9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>
            <a:extLst>
              <a:ext uri="{FF2B5EF4-FFF2-40B4-BE49-F238E27FC236}">
                <a16:creationId xmlns:a16="http://schemas.microsoft.com/office/drawing/2014/main" id="{7B76CBEC-E028-42A0-9F31-862145BB85E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>
            <a:extLst>
              <a:ext uri="{FF2B5EF4-FFF2-40B4-BE49-F238E27FC236}">
                <a16:creationId xmlns:a16="http://schemas.microsoft.com/office/drawing/2014/main" id="{5097AC94-3090-4FC4-96E0-87EBFF076B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7F69E53-F5AE-4291-B5A0-A5E3BCB217A1}" type="slidenum">
              <a:rPr lang="en-US" altLang="en-US" sz="1300">
                <a:latin typeface="Times" panose="02020603050405020304" pitchFamily="18" charset="0"/>
              </a:rPr>
              <a:pPr/>
              <a:t>32</a:t>
            </a:fld>
            <a:endParaRPr lang="en-US" altLang="en-US" sz="1300">
              <a:latin typeface="Times" panose="02020603050405020304" pitchFamily="18" charset="0"/>
            </a:endParaRPr>
          </a:p>
        </p:txBody>
      </p:sp>
      <p:sp>
        <p:nvSpPr>
          <p:cNvPr id="51203" name="Rectangle 2">
            <a:extLst>
              <a:ext uri="{FF2B5EF4-FFF2-40B4-BE49-F238E27FC236}">
                <a16:creationId xmlns:a16="http://schemas.microsoft.com/office/drawing/2014/main" id="{48FFF5B0-CDAF-4F14-8953-DE5C0415594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>
            <a:extLst>
              <a:ext uri="{FF2B5EF4-FFF2-40B4-BE49-F238E27FC236}">
                <a16:creationId xmlns:a16="http://schemas.microsoft.com/office/drawing/2014/main" id="{078472F3-CCCF-4E02-9509-DA4818336FE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7">
            <a:extLst>
              <a:ext uri="{FF2B5EF4-FFF2-40B4-BE49-F238E27FC236}">
                <a16:creationId xmlns:a16="http://schemas.microsoft.com/office/drawing/2014/main" id="{DF28FEFA-B412-4742-B845-193B9A89F2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8F43170-7CA0-405B-9836-7DCB4ABBBE95}" type="slidenum">
              <a:rPr lang="en-US" altLang="en-US" sz="1300">
                <a:latin typeface="Times" panose="02020603050405020304" pitchFamily="18" charset="0"/>
              </a:rPr>
              <a:pPr/>
              <a:t>2</a:t>
            </a:fld>
            <a:endParaRPr lang="en-US" altLang="en-US" sz="1300">
              <a:latin typeface="Times" panose="02020603050405020304" pitchFamily="18" charset="0"/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F5267546-BD5F-4F14-A25A-51958DF687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>
            <a:extLst>
              <a:ext uri="{FF2B5EF4-FFF2-40B4-BE49-F238E27FC236}">
                <a16:creationId xmlns:a16="http://schemas.microsoft.com/office/drawing/2014/main" id="{85620134-348A-4F6A-97D8-E60ACE4054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>
            <a:extLst>
              <a:ext uri="{FF2B5EF4-FFF2-40B4-BE49-F238E27FC236}">
                <a16:creationId xmlns:a16="http://schemas.microsoft.com/office/drawing/2014/main" id="{AE5DC2AE-C27C-4CE9-BB99-5114C0D1EE0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07E946B-9D30-488C-93B5-FEED5BB67644}" type="slidenum">
              <a:rPr lang="en-US" altLang="en-US" sz="1300">
                <a:latin typeface="Times" panose="02020603050405020304" pitchFamily="18" charset="0"/>
              </a:rPr>
              <a:pPr/>
              <a:t>33</a:t>
            </a:fld>
            <a:endParaRPr lang="en-US" altLang="en-US" sz="1300">
              <a:latin typeface="Times" panose="02020603050405020304" pitchFamily="18" charset="0"/>
            </a:endParaRPr>
          </a:p>
        </p:txBody>
      </p:sp>
      <p:sp>
        <p:nvSpPr>
          <p:cNvPr id="53251" name="Rectangle 2">
            <a:extLst>
              <a:ext uri="{FF2B5EF4-FFF2-40B4-BE49-F238E27FC236}">
                <a16:creationId xmlns:a16="http://schemas.microsoft.com/office/drawing/2014/main" id="{1DFA7067-E984-4755-BD7A-66BA4045CF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>
            <a:extLst>
              <a:ext uri="{FF2B5EF4-FFF2-40B4-BE49-F238E27FC236}">
                <a16:creationId xmlns:a16="http://schemas.microsoft.com/office/drawing/2014/main" id="{9ED05F0C-4824-4EF2-88F0-3694F1DBBC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>
            <a:extLst>
              <a:ext uri="{FF2B5EF4-FFF2-40B4-BE49-F238E27FC236}">
                <a16:creationId xmlns:a16="http://schemas.microsoft.com/office/drawing/2014/main" id="{081A8D29-5F61-433E-AD81-AC043C116D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A58C3A5-74DB-4C55-8B2D-F0429A8AE09D}" type="slidenum">
              <a:rPr lang="en-US" altLang="en-US" sz="1300">
                <a:latin typeface="Times" panose="02020603050405020304" pitchFamily="18" charset="0"/>
              </a:rPr>
              <a:pPr/>
              <a:t>34</a:t>
            </a:fld>
            <a:endParaRPr lang="en-US" altLang="en-US" sz="1300">
              <a:latin typeface="Times" panose="02020603050405020304" pitchFamily="18" charset="0"/>
            </a:endParaRPr>
          </a:p>
        </p:txBody>
      </p:sp>
      <p:sp>
        <p:nvSpPr>
          <p:cNvPr id="55299" name="Rectangle 2">
            <a:extLst>
              <a:ext uri="{FF2B5EF4-FFF2-40B4-BE49-F238E27FC236}">
                <a16:creationId xmlns:a16="http://schemas.microsoft.com/office/drawing/2014/main" id="{94217CDC-271A-47E8-AFF8-29C7D14A323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>
            <a:extLst>
              <a:ext uri="{FF2B5EF4-FFF2-40B4-BE49-F238E27FC236}">
                <a16:creationId xmlns:a16="http://schemas.microsoft.com/office/drawing/2014/main" id="{3C657369-5AEE-431C-BF12-BDCAA9AF3C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>
            <a:extLst>
              <a:ext uri="{FF2B5EF4-FFF2-40B4-BE49-F238E27FC236}">
                <a16:creationId xmlns:a16="http://schemas.microsoft.com/office/drawing/2014/main" id="{E503CA41-3B20-4E3D-91FF-A219F1786E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1993D1-8505-4E39-9F41-E741278DADC2}" type="slidenum">
              <a:rPr lang="en-US" altLang="en-US" sz="1300">
                <a:latin typeface="Times" panose="02020603050405020304" pitchFamily="18" charset="0"/>
              </a:rPr>
              <a:pPr/>
              <a:t>35</a:t>
            </a:fld>
            <a:endParaRPr lang="en-US" altLang="en-US" sz="1300">
              <a:latin typeface="Times" panose="02020603050405020304" pitchFamily="18" charset="0"/>
            </a:endParaRPr>
          </a:p>
        </p:txBody>
      </p:sp>
      <p:sp>
        <p:nvSpPr>
          <p:cNvPr id="57347" name="Rectangle 2">
            <a:extLst>
              <a:ext uri="{FF2B5EF4-FFF2-40B4-BE49-F238E27FC236}">
                <a16:creationId xmlns:a16="http://schemas.microsoft.com/office/drawing/2014/main" id="{99C1DB53-B367-4DD6-A006-888419D38C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>
            <a:extLst>
              <a:ext uri="{FF2B5EF4-FFF2-40B4-BE49-F238E27FC236}">
                <a16:creationId xmlns:a16="http://schemas.microsoft.com/office/drawing/2014/main" id="{BC3B8AA9-F5D3-46D2-943E-7A7CBCCA134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>
            <a:extLst>
              <a:ext uri="{FF2B5EF4-FFF2-40B4-BE49-F238E27FC236}">
                <a16:creationId xmlns:a16="http://schemas.microsoft.com/office/drawing/2014/main" id="{7A6A8677-BC82-4121-A6BE-BE76351CE04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4E3CDBA-B1D1-421F-A84B-FD8260C59EB1}" type="slidenum">
              <a:rPr lang="en-US" altLang="en-US" sz="1300">
                <a:latin typeface="Times" panose="02020603050405020304" pitchFamily="18" charset="0"/>
              </a:rPr>
              <a:pPr/>
              <a:t>36</a:t>
            </a:fld>
            <a:endParaRPr lang="en-US" altLang="en-US" sz="1300">
              <a:latin typeface="Times" panose="02020603050405020304" pitchFamily="18" charset="0"/>
            </a:endParaRPr>
          </a:p>
        </p:txBody>
      </p:sp>
      <p:sp>
        <p:nvSpPr>
          <p:cNvPr id="59395" name="Rectangle 2">
            <a:extLst>
              <a:ext uri="{FF2B5EF4-FFF2-40B4-BE49-F238E27FC236}">
                <a16:creationId xmlns:a16="http://schemas.microsoft.com/office/drawing/2014/main" id="{2DEB96B4-79E2-4322-9555-250D177B7C6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>
            <a:extLst>
              <a:ext uri="{FF2B5EF4-FFF2-40B4-BE49-F238E27FC236}">
                <a16:creationId xmlns:a16="http://schemas.microsoft.com/office/drawing/2014/main" id="{60E4500A-401A-41B2-BEC1-8DADEDFCC0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>
            <a:extLst>
              <a:ext uri="{FF2B5EF4-FFF2-40B4-BE49-F238E27FC236}">
                <a16:creationId xmlns:a16="http://schemas.microsoft.com/office/drawing/2014/main" id="{3365190E-38F0-4714-B225-30BA9E93F9B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E371858-130E-4F60-8CB0-74B0B1AD223A}" type="slidenum">
              <a:rPr lang="en-US" altLang="en-US" sz="1300">
                <a:latin typeface="Times" panose="02020603050405020304" pitchFamily="18" charset="0"/>
              </a:rPr>
              <a:pPr/>
              <a:t>37</a:t>
            </a:fld>
            <a:endParaRPr lang="en-US" altLang="en-US" sz="1300">
              <a:latin typeface="Times" panose="02020603050405020304" pitchFamily="18" charset="0"/>
            </a:endParaRPr>
          </a:p>
        </p:txBody>
      </p:sp>
      <p:sp>
        <p:nvSpPr>
          <p:cNvPr id="61443" name="Rectangle 2">
            <a:extLst>
              <a:ext uri="{FF2B5EF4-FFF2-40B4-BE49-F238E27FC236}">
                <a16:creationId xmlns:a16="http://schemas.microsoft.com/office/drawing/2014/main" id="{BA81C7BF-2E2D-48D0-A02C-A7FE305CA7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>
            <a:extLst>
              <a:ext uri="{FF2B5EF4-FFF2-40B4-BE49-F238E27FC236}">
                <a16:creationId xmlns:a16="http://schemas.microsoft.com/office/drawing/2014/main" id="{26369868-5F64-4BD7-84E4-7005A5BF1B8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>
            <a:extLst>
              <a:ext uri="{FF2B5EF4-FFF2-40B4-BE49-F238E27FC236}">
                <a16:creationId xmlns:a16="http://schemas.microsoft.com/office/drawing/2014/main" id="{AFC6C42E-4555-4E8B-ADC8-00A7696162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2B7B5A2-E979-46DA-9B47-C9218B9993CA}" type="slidenum">
              <a:rPr lang="en-US" altLang="en-US" sz="1300">
                <a:latin typeface="Times" panose="02020603050405020304" pitchFamily="18" charset="0"/>
              </a:rPr>
              <a:pPr/>
              <a:t>38</a:t>
            </a:fld>
            <a:endParaRPr lang="en-US" altLang="en-US" sz="1300">
              <a:latin typeface="Times" panose="02020603050405020304" pitchFamily="18" charset="0"/>
            </a:endParaRPr>
          </a:p>
        </p:txBody>
      </p:sp>
      <p:sp>
        <p:nvSpPr>
          <p:cNvPr id="63491" name="Rectangle 2">
            <a:extLst>
              <a:ext uri="{FF2B5EF4-FFF2-40B4-BE49-F238E27FC236}">
                <a16:creationId xmlns:a16="http://schemas.microsoft.com/office/drawing/2014/main" id="{296F84A4-0777-44EC-8C9E-C5F7D6C21C0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>
            <a:extLst>
              <a:ext uri="{FF2B5EF4-FFF2-40B4-BE49-F238E27FC236}">
                <a16:creationId xmlns:a16="http://schemas.microsoft.com/office/drawing/2014/main" id="{E19F7CE5-C951-4ED1-B3D6-A5839AB319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13BFE371-73EA-4686-9A00-6013B907E6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54AD94D-1822-4D86-BD97-198E8E520E27}" type="slidenum">
              <a:rPr lang="en-US" altLang="en-US" sz="1300">
                <a:latin typeface="Times" panose="02020603050405020304" pitchFamily="18" charset="0"/>
              </a:rPr>
              <a:pPr/>
              <a:t>39</a:t>
            </a:fld>
            <a:endParaRPr lang="en-US" altLang="en-US" sz="1300">
              <a:latin typeface="Times" panose="02020603050405020304" pitchFamily="18" charset="0"/>
            </a:endParaRPr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B02EC8A8-3FCE-46F3-A7D1-7B6BD4ED23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730C34F2-4B9E-4ECB-B056-B145038F70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en-US" altLang="en-US">
                <a:latin typeface="Times" panose="02020603050405020304" pitchFamily="18" charset="0"/>
              </a:rPr>
              <a:t>Ar trebui desenat pe tabla un desen cu reteaua de comutatie intre procesoare si memorii – ca idee &amp; schita + legatura cu ce s-a facut in primele cursuri!</a:t>
            </a:r>
          </a:p>
          <a:p>
            <a:pPr eaLnBrk="1" hangingPunct="1"/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>
            <a:extLst>
              <a:ext uri="{FF2B5EF4-FFF2-40B4-BE49-F238E27FC236}">
                <a16:creationId xmlns:a16="http://schemas.microsoft.com/office/drawing/2014/main" id="{3612DC0D-146B-495A-8FA8-7FE31724B4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E3EB5DF-FCE1-4751-A9CD-71D18422DA8D}" type="slidenum">
              <a:rPr lang="en-US" altLang="en-US" sz="1300">
                <a:latin typeface="Times" panose="02020603050405020304" pitchFamily="18" charset="0"/>
              </a:rPr>
              <a:pPr/>
              <a:t>40</a:t>
            </a:fld>
            <a:endParaRPr lang="en-US" altLang="en-US" sz="1300">
              <a:latin typeface="Times" panose="02020603050405020304" pitchFamily="18" charset="0"/>
            </a:endParaRPr>
          </a:p>
        </p:txBody>
      </p:sp>
      <p:sp>
        <p:nvSpPr>
          <p:cNvPr id="67587" name="Rectangle 2">
            <a:extLst>
              <a:ext uri="{FF2B5EF4-FFF2-40B4-BE49-F238E27FC236}">
                <a16:creationId xmlns:a16="http://schemas.microsoft.com/office/drawing/2014/main" id="{80F85C0D-0759-469D-995F-D21EB9CBE2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>
            <a:extLst>
              <a:ext uri="{FF2B5EF4-FFF2-40B4-BE49-F238E27FC236}">
                <a16:creationId xmlns:a16="http://schemas.microsoft.com/office/drawing/2014/main" id="{9ED33C5E-99FA-472C-9140-80430EF656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en-US" altLang="en-US">
                <a:latin typeface="Times" panose="02020603050405020304" pitchFamily="18" charset="0"/>
              </a:rPr>
              <a:t>Schema pe tabla cu fork &amp; join si exemplu intuitiv…</a:t>
            </a:r>
          </a:p>
          <a:p>
            <a:pPr eaLnBrk="1" hangingPunct="1">
              <a:buFontTx/>
              <a:buChar char="-"/>
            </a:pPr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>
            <a:extLst>
              <a:ext uri="{FF2B5EF4-FFF2-40B4-BE49-F238E27FC236}">
                <a16:creationId xmlns:a16="http://schemas.microsoft.com/office/drawing/2014/main" id="{A87B4A33-20E4-421F-9D2F-283E69F9002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D4CEBE5-EE99-477A-94BE-7965BFAA203A}" type="slidenum">
              <a:rPr lang="en-US" altLang="en-US" sz="1300">
                <a:latin typeface="Times" panose="02020603050405020304" pitchFamily="18" charset="0"/>
              </a:rPr>
              <a:pPr/>
              <a:t>41</a:t>
            </a:fld>
            <a:endParaRPr lang="en-US" altLang="en-US" sz="1300">
              <a:latin typeface="Times" panose="02020603050405020304" pitchFamily="18" charset="0"/>
            </a:endParaRPr>
          </a:p>
        </p:txBody>
      </p:sp>
      <p:sp>
        <p:nvSpPr>
          <p:cNvPr id="69635" name="Rectangle 2">
            <a:extLst>
              <a:ext uri="{FF2B5EF4-FFF2-40B4-BE49-F238E27FC236}">
                <a16:creationId xmlns:a16="http://schemas.microsoft.com/office/drawing/2014/main" id="{457D2FFD-DC5D-4C52-BD70-FA826124CB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>
            <a:extLst>
              <a:ext uri="{FF2B5EF4-FFF2-40B4-BE49-F238E27FC236}">
                <a16:creationId xmlns:a16="http://schemas.microsoft.com/office/drawing/2014/main" id="{C5388C32-FC26-424B-8FB4-16B11E1883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>
            <a:extLst>
              <a:ext uri="{FF2B5EF4-FFF2-40B4-BE49-F238E27FC236}">
                <a16:creationId xmlns:a16="http://schemas.microsoft.com/office/drawing/2014/main" id="{2649070F-BFFF-4C6C-8FD5-65B24386D50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0D64C73-4DC6-4780-96C8-A2EE64E7DF2A}" type="slidenum">
              <a:rPr lang="en-US" altLang="en-US" sz="1300">
                <a:latin typeface="Times" panose="02020603050405020304" pitchFamily="18" charset="0"/>
              </a:rPr>
              <a:pPr/>
              <a:t>42</a:t>
            </a:fld>
            <a:endParaRPr lang="en-US" altLang="en-US" sz="1300">
              <a:latin typeface="Times" panose="02020603050405020304" pitchFamily="18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1BF0CA20-A053-4F50-AD1B-0C4B892E95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1A0C3FAC-A4BA-43BB-80D5-E1E323DAA1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B72806D5-A971-484B-B53E-C69A23E678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B4BDC3C-9BD5-4A96-89E9-2E37D634A9F6}" type="slidenum">
              <a:rPr lang="en-US" altLang="en-US" sz="1300">
                <a:latin typeface="Times" panose="02020603050405020304" pitchFamily="18" charset="0"/>
              </a:rPr>
              <a:pPr/>
              <a:t>3</a:t>
            </a:fld>
            <a:endParaRPr lang="en-US" altLang="en-US" sz="1300">
              <a:latin typeface="Times" panose="02020603050405020304" pitchFamily="18" charset="0"/>
            </a:endParaRPr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F97DE246-1B99-479B-996F-A98D0B1758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9189F22A-482E-40F5-91C6-FFBF35C88A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>
            <a:extLst>
              <a:ext uri="{FF2B5EF4-FFF2-40B4-BE49-F238E27FC236}">
                <a16:creationId xmlns:a16="http://schemas.microsoft.com/office/drawing/2014/main" id="{722E62B3-9158-4A7F-91D2-0E338AD93A1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609B492-CD85-4E11-B468-1EC9DCF03BFE}" type="slidenum">
              <a:rPr lang="en-US" altLang="en-US" sz="1300">
                <a:latin typeface="Times" panose="02020603050405020304" pitchFamily="18" charset="0"/>
              </a:rPr>
              <a:pPr/>
              <a:t>43</a:t>
            </a:fld>
            <a:endParaRPr lang="en-US" altLang="en-US" sz="1300">
              <a:latin typeface="Times" panose="02020603050405020304" pitchFamily="18" charset="0"/>
            </a:endParaRPr>
          </a:p>
        </p:txBody>
      </p:sp>
      <p:sp>
        <p:nvSpPr>
          <p:cNvPr id="73731" name="Rectangle 2">
            <a:extLst>
              <a:ext uri="{FF2B5EF4-FFF2-40B4-BE49-F238E27FC236}">
                <a16:creationId xmlns:a16="http://schemas.microsoft.com/office/drawing/2014/main" id="{FA3863B4-7EC6-4B01-9C0E-5911632582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C3A2C313-3CA3-4D1E-B270-4E9996B07D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>
            <a:extLst>
              <a:ext uri="{FF2B5EF4-FFF2-40B4-BE49-F238E27FC236}">
                <a16:creationId xmlns:a16="http://schemas.microsoft.com/office/drawing/2014/main" id="{B12072F5-EA99-45ED-9286-8BCC9A8642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2AFB728-D187-4CB9-9B52-3BBF4256572E}" type="slidenum">
              <a:rPr lang="en-US" altLang="en-US" sz="1300">
                <a:latin typeface="Times" panose="02020603050405020304" pitchFamily="18" charset="0"/>
              </a:rPr>
              <a:pPr/>
              <a:t>44</a:t>
            </a:fld>
            <a:endParaRPr lang="en-US" altLang="en-US" sz="1300">
              <a:latin typeface="Times" panose="02020603050405020304" pitchFamily="18" charset="0"/>
            </a:endParaRPr>
          </a:p>
        </p:txBody>
      </p:sp>
      <p:sp>
        <p:nvSpPr>
          <p:cNvPr id="75779" name="Rectangle 2">
            <a:extLst>
              <a:ext uri="{FF2B5EF4-FFF2-40B4-BE49-F238E27FC236}">
                <a16:creationId xmlns:a16="http://schemas.microsoft.com/office/drawing/2014/main" id="{FDCCAAA0-E596-4122-BA4A-5AB103C8689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>
            <a:extLst>
              <a:ext uri="{FF2B5EF4-FFF2-40B4-BE49-F238E27FC236}">
                <a16:creationId xmlns:a16="http://schemas.microsoft.com/office/drawing/2014/main" id="{C47F7C14-242A-4BD1-8743-9582F241EB5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>
            <a:extLst>
              <a:ext uri="{FF2B5EF4-FFF2-40B4-BE49-F238E27FC236}">
                <a16:creationId xmlns:a16="http://schemas.microsoft.com/office/drawing/2014/main" id="{F3FE8D34-FDFE-49FD-9E8B-B8783C3E4D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6772844-DB7F-4721-9D47-28DE399EF08B}" type="slidenum">
              <a:rPr lang="en-US" altLang="en-US" sz="1300">
                <a:latin typeface="Times" panose="02020603050405020304" pitchFamily="18" charset="0"/>
              </a:rPr>
              <a:pPr/>
              <a:t>45</a:t>
            </a:fld>
            <a:endParaRPr lang="en-US" altLang="en-US" sz="1300">
              <a:latin typeface="Times" panose="02020603050405020304" pitchFamily="18" charset="0"/>
            </a:endParaRPr>
          </a:p>
        </p:txBody>
      </p:sp>
      <p:sp>
        <p:nvSpPr>
          <p:cNvPr id="77827" name="Rectangle 2">
            <a:extLst>
              <a:ext uri="{FF2B5EF4-FFF2-40B4-BE49-F238E27FC236}">
                <a16:creationId xmlns:a16="http://schemas.microsoft.com/office/drawing/2014/main" id="{5868281C-DBD7-4A83-BFB6-D0241E6C470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>
            <a:extLst>
              <a:ext uri="{FF2B5EF4-FFF2-40B4-BE49-F238E27FC236}">
                <a16:creationId xmlns:a16="http://schemas.microsoft.com/office/drawing/2014/main" id="{12E506D6-C44C-40A5-8C60-AA1AFD9215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buFontTx/>
              <a:buChar char="-"/>
            </a:pPr>
            <a:r>
              <a:rPr lang="en-US" altLang="en-US">
                <a:latin typeface="Times" panose="02020603050405020304" pitchFamily="18" charset="0"/>
              </a:rPr>
              <a:t>Obs: Procesul 10 poate fi executat de oricare dintre procesoarele 2, 3 sau 4</a:t>
            </a:r>
          </a:p>
          <a:p>
            <a:pPr eaLnBrk="1" hangingPunct="1"/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>
            <a:extLst>
              <a:ext uri="{FF2B5EF4-FFF2-40B4-BE49-F238E27FC236}">
                <a16:creationId xmlns:a16="http://schemas.microsoft.com/office/drawing/2014/main" id="{782372CB-01F8-4862-B2A2-CBC43E479C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C5E0BC3-FF90-48E1-9438-CAFDF55847C2}" type="slidenum">
              <a:rPr lang="en-US" altLang="en-US" sz="1300">
                <a:latin typeface="Times" panose="02020603050405020304" pitchFamily="18" charset="0"/>
              </a:rPr>
              <a:pPr/>
              <a:t>46</a:t>
            </a:fld>
            <a:endParaRPr lang="en-US" altLang="en-US" sz="1300">
              <a:latin typeface="Times" panose="02020603050405020304" pitchFamily="18" charset="0"/>
            </a:endParaRPr>
          </a:p>
        </p:txBody>
      </p:sp>
      <p:sp>
        <p:nvSpPr>
          <p:cNvPr id="79875" name="Rectangle 2">
            <a:extLst>
              <a:ext uri="{FF2B5EF4-FFF2-40B4-BE49-F238E27FC236}">
                <a16:creationId xmlns:a16="http://schemas.microsoft.com/office/drawing/2014/main" id="{5F3D115B-1C33-4914-A5A6-0C45AF4E455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>
            <a:extLst>
              <a:ext uri="{FF2B5EF4-FFF2-40B4-BE49-F238E27FC236}">
                <a16:creationId xmlns:a16="http://schemas.microsoft.com/office/drawing/2014/main" id="{46193B2E-C106-40F2-BC97-00A70624AC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>
            <a:extLst>
              <a:ext uri="{FF2B5EF4-FFF2-40B4-BE49-F238E27FC236}">
                <a16:creationId xmlns:a16="http://schemas.microsoft.com/office/drawing/2014/main" id="{236553AA-C816-48DE-8F8B-0F36EC23B1C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9F1B73A3-9FD5-40F5-B90E-00760E2C1C5F}" type="slidenum">
              <a:rPr lang="en-US" altLang="en-US" sz="1300">
                <a:latin typeface="Times" panose="02020603050405020304" pitchFamily="18" charset="0"/>
              </a:rPr>
              <a:pPr/>
              <a:t>47</a:t>
            </a:fld>
            <a:endParaRPr lang="en-US" altLang="en-US" sz="1300">
              <a:latin typeface="Times" panose="02020603050405020304" pitchFamily="18" charset="0"/>
            </a:endParaRPr>
          </a:p>
        </p:txBody>
      </p:sp>
      <p:sp>
        <p:nvSpPr>
          <p:cNvPr id="81923" name="Rectangle 2">
            <a:extLst>
              <a:ext uri="{FF2B5EF4-FFF2-40B4-BE49-F238E27FC236}">
                <a16:creationId xmlns:a16="http://schemas.microsoft.com/office/drawing/2014/main" id="{A917A803-0210-4AFF-8FC9-537DBAAEFE9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>
            <a:extLst>
              <a:ext uri="{FF2B5EF4-FFF2-40B4-BE49-F238E27FC236}">
                <a16:creationId xmlns:a16="http://schemas.microsoft.com/office/drawing/2014/main" id="{0FCF85C6-B7A4-4930-A2BC-900158CE09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8405DCA8-8AE4-4FD8-BC2A-B1FA70102B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F9532FB-5223-49F4-BE49-BFF63F84E6E3}" type="slidenum">
              <a:rPr lang="en-US" altLang="en-US" sz="1300">
                <a:latin typeface="Times" panose="02020603050405020304" pitchFamily="18" charset="0"/>
              </a:rPr>
              <a:pPr/>
              <a:t>4</a:t>
            </a:fld>
            <a:endParaRPr lang="en-US" altLang="en-US" sz="1300">
              <a:latin typeface="Times" panose="02020603050405020304" pitchFamily="18" charset="0"/>
            </a:endParaRPr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E4C90BCD-6E0E-447A-8195-02759BFB48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4F177B23-501A-4161-8C41-D866708CB2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9DBA2DF5-2A83-4DB5-9988-89B490A4642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4925" cy="3836988"/>
          </a:xfrm>
          <a:ln/>
        </p:spPr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8ADDDCD7-A610-4571-BA5D-77FBF231B6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46150" y="4862513"/>
            <a:ext cx="5207000" cy="46037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9746DDB9-CF9F-4059-A49E-2154055D247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61F3DAD-243D-4C08-A7B4-7501FD4BEC35}" type="slidenum">
              <a:rPr lang="en-US" altLang="en-US" sz="1300">
                <a:latin typeface="Times" panose="02020603050405020304" pitchFamily="18" charset="0"/>
              </a:rPr>
              <a:pPr/>
              <a:t>6</a:t>
            </a:fld>
            <a:endParaRPr lang="en-US" altLang="en-US" sz="1300">
              <a:latin typeface="Times" panose="02020603050405020304" pitchFamily="18" charset="0"/>
            </a:endParaRPr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49823B16-4011-4252-AD55-70563702056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050F5579-1AA5-4DF4-B43A-65931D8AC1C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">
            <a:extLst>
              <a:ext uri="{FF2B5EF4-FFF2-40B4-BE49-F238E27FC236}">
                <a16:creationId xmlns:a16="http://schemas.microsoft.com/office/drawing/2014/main" id="{0FB022D1-448F-4802-A806-858EC7AE91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2934307-F9C9-41D2-83B4-7A0B39E10ABD}" type="slidenum">
              <a:rPr lang="en-US" altLang="en-US" sz="1300">
                <a:latin typeface="Times" panose="02020603050405020304" pitchFamily="18" charset="0"/>
              </a:rPr>
              <a:pPr/>
              <a:t>7</a:t>
            </a:fld>
            <a:endParaRPr lang="en-US" altLang="en-US" sz="1300">
              <a:latin typeface="Times" panose="02020603050405020304" pitchFamily="18" charset="0"/>
            </a:endParaRPr>
          </a:p>
        </p:txBody>
      </p:sp>
      <p:sp>
        <p:nvSpPr>
          <p:cNvPr id="14339" name="Rectangle 2">
            <a:extLst>
              <a:ext uri="{FF2B5EF4-FFF2-40B4-BE49-F238E27FC236}">
                <a16:creationId xmlns:a16="http://schemas.microsoft.com/office/drawing/2014/main" id="{CC30E7E9-4FC1-4728-B134-E65BA85219C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0DE10A7E-99C8-40FD-BE9F-32A6689802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9464C8FF-A93D-44C0-8B95-D7A4B14AE8C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536575" y="768350"/>
            <a:ext cx="5972175" cy="4478338"/>
          </a:xfrm>
          <a:ln w="12700">
            <a:solidFill>
              <a:srgbClr val="800000"/>
            </a:solidFill>
          </a:ln>
        </p:spPr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3E539D6C-61F2-4889-8356-6EB12A8875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09650" y="5553075"/>
            <a:ext cx="5157788" cy="39131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85" tIns="45744" rIns="91485" bIns="45744"/>
          <a:lstStyle/>
          <a:p>
            <a:endParaRPr lang="en-GB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>
            <a:extLst>
              <a:ext uri="{FF2B5EF4-FFF2-40B4-BE49-F238E27FC236}">
                <a16:creationId xmlns:a16="http://schemas.microsoft.com/office/drawing/2014/main" id="{51540B76-A230-4575-B66E-6D5B4DBC19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6678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5A3C90A-78AD-4351-AD19-FA31C89372BD}" type="slidenum">
              <a:rPr lang="en-US" altLang="en-US" sz="1300">
                <a:latin typeface="Times" panose="02020603050405020304" pitchFamily="18" charset="0"/>
              </a:rPr>
              <a:pPr/>
              <a:t>10</a:t>
            </a:fld>
            <a:endParaRPr lang="en-US" altLang="en-US" sz="1300">
              <a:latin typeface="Times" panose="02020603050405020304" pitchFamily="18" charset="0"/>
            </a:endParaRPr>
          </a:p>
        </p:txBody>
      </p:sp>
      <p:sp>
        <p:nvSpPr>
          <p:cNvPr id="26627" name="Rectangle 2">
            <a:extLst>
              <a:ext uri="{FF2B5EF4-FFF2-40B4-BE49-F238E27FC236}">
                <a16:creationId xmlns:a16="http://schemas.microsoft.com/office/drawing/2014/main" id="{87472FDA-60B3-4EFD-93BD-654E56BBB3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>
            <a:extLst>
              <a:ext uri="{FF2B5EF4-FFF2-40B4-BE49-F238E27FC236}">
                <a16:creationId xmlns:a16="http://schemas.microsoft.com/office/drawing/2014/main" id="{0EF37BD9-24E7-44E0-B963-BC06BD0D7E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o-RO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A60C91F6-8480-4593-BC4B-BE45610D5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7175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2" descr="CS-Logo">
            <a:extLst>
              <a:ext uri="{FF2B5EF4-FFF2-40B4-BE49-F238E27FC236}">
                <a16:creationId xmlns:a16="http://schemas.microsoft.com/office/drawing/2014/main" id="{673888D7-D505-451E-A146-8ADAEC52BB6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76200"/>
            <a:ext cx="1116013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44500" y="1052513"/>
            <a:ext cx="8010525" cy="11430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054225" y="3200400"/>
            <a:ext cx="6400800" cy="1524000"/>
          </a:xfrm>
        </p:spPr>
        <p:txBody>
          <a:bodyPr/>
          <a:lstStyle>
            <a:lvl1pPr marL="0" indent="0" algn="r">
              <a:buFontTx/>
              <a:buNone/>
              <a:defRPr sz="3400" b="1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4C1A4A3-2303-45D8-855A-A91D76BE23C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Time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10BF4D6-6A15-41F2-8007-6594D3C97E9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4C5EF180-0B50-4E4A-88EB-8BE28E1D45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panose="02020603050405020304" pitchFamily="18" charset="0"/>
              </a:defRPr>
            </a:lvl1pPr>
          </a:lstStyle>
          <a:p>
            <a:fld id="{96E34888-70BF-460B-86D9-C4919A2B4BE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482098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0512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1150" y="260350"/>
            <a:ext cx="2159000" cy="64087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9388" y="260350"/>
            <a:ext cx="6329362" cy="64087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104549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Title, Content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60350"/>
            <a:ext cx="7315200" cy="708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8" y="1268413"/>
            <a:ext cx="4243387" cy="5400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5175" y="1268413"/>
            <a:ext cx="4244975" cy="5400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5438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260350"/>
            <a:ext cx="7315200" cy="708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79388" y="1268413"/>
            <a:ext cx="4243387" cy="5400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5175" y="1268413"/>
            <a:ext cx="4244975" cy="54006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5970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10102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733747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9388" y="1268413"/>
            <a:ext cx="4243387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5175" y="1268413"/>
            <a:ext cx="4244975" cy="54006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504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13748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41862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38873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04061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5919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2">
            <a:extLst>
              <a:ext uri="{FF2B5EF4-FFF2-40B4-BE49-F238E27FC236}">
                <a16:creationId xmlns:a16="http://schemas.microsoft.com/office/drawing/2014/main" id="{E532A6D5-E3DF-4FB9-9846-C65638F16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8450" cy="689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>
            <a:extLst>
              <a:ext uri="{FF2B5EF4-FFF2-40B4-BE49-F238E27FC236}">
                <a16:creationId xmlns:a16="http://schemas.microsoft.com/office/drawing/2014/main" id="{E42A192F-8B86-4A80-996B-5B412AB635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143000" y="260350"/>
            <a:ext cx="73152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3">
            <a:extLst>
              <a:ext uri="{FF2B5EF4-FFF2-40B4-BE49-F238E27FC236}">
                <a16:creationId xmlns:a16="http://schemas.microsoft.com/office/drawing/2014/main" id="{1A6679A0-4EB1-46F0-9988-3B9077DBCB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79388" y="1268413"/>
            <a:ext cx="8640762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32" name="Text Box 8">
            <a:extLst>
              <a:ext uri="{FF2B5EF4-FFF2-40B4-BE49-F238E27FC236}">
                <a16:creationId xmlns:a16="http://schemas.microsoft.com/office/drawing/2014/main" id="{55A2D637-6FBD-43C0-9062-AE928611C2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0750" y="973138"/>
            <a:ext cx="4857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</a:pPr>
            <a:fld id="{3FB5C2B2-7FA1-4850-8485-6E5B31FD87B9}" type="slidenum">
              <a:rPr lang="en-US" altLang="en-US" sz="1400" b="1">
                <a:solidFill>
                  <a:schemeClr val="bg1"/>
                </a:solidFill>
              </a:rPr>
              <a:pPr algn="ctr">
                <a:spcBef>
                  <a:spcPct val="50000"/>
                </a:spcBef>
              </a:pPr>
              <a:t>‹#›</a:t>
            </a:fld>
            <a:endParaRPr lang="en-US" altLang="en-US" b="1">
              <a:solidFill>
                <a:schemeClr val="bg1"/>
              </a:solidFill>
            </a:endParaRPr>
          </a:p>
        </p:txBody>
      </p:sp>
      <p:pic>
        <p:nvPicPr>
          <p:cNvPr id="1030" name="Picture 16" descr="CS-Logo">
            <a:extLst>
              <a:ext uri="{FF2B5EF4-FFF2-40B4-BE49-F238E27FC236}">
                <a16:creationId xmlns:a16="http://schemas.microsoft.com/office/drawing/2014/main" id="{45B238AF-2809-464D-A576-E6ABDA30C37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8575"/>
            <a:ext cx="1116013" cy="1096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</p:sldLayoutIdLst>
  <p:txStyles>
    <p:titleStyle>
      <a:lvl1pPr algn="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57200" algn="r" rtl="0" fontAlgn="base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914400" algn="r" rtl="0" fontAlgn="base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371600" algn="r" rtl="0" fontAlgn="base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828800" algn="r" rtl="0" fontAlgn="base">
        <a:lnSpc>
          <a:spcPct val="7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95000"/>
        </a:lnSpc>
        <a:spcBef>
          <a:spcPct val="40000"/>
        </a:spcBef>
        <a:spcAft>
          <a:spcPct val="0"/>
        </a:spcAft>
        <a:buClr>
          <a:schemeClr val="accent1"/>
        </a:buClr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95000"/>
        </a:lnSpc>
        <a:spcBef>
          <a:spcPct val="20000"/>
        </a:spcBef>
        <a:spcAft>
          <a:spcPct val="0"/>
        </a:spcAft>
        <a:buClr>
          <a:schemeClr val="accent1"/>
        </a:buClr>
        <a:buChar char="–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lnSpc>
          <a:spcPct val="95000"/>
        </a:lnSpc>
        <a:spcBef>
          <a:spcPct val="2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lnSpc>
          <a:spcPct val="95000"/>
        </a:lnSpc>
        <a:spcBef>
          <a:spcPct val="20000"/>
        </a:spcBef>
        <a:spcAft>
          <a:spcPct val="0"/>
        </a:spcAft>
        <a:buClr>
          <a:schemeClr val="accent1"/>
        </a:buClr>
        <a:buChar char="–"/>
        <a:defRPr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lnSpc>
          <a:spcPct val="95000"/>
        </a:lnSpc>
        <a:spcBef>
          <a:spcPct val="20000"/>
        </a:spcBef>
        <a:spcAft>
          <a:spcPct val="0"/>
        </a:spcAft>
        <a:buClr>
          <a:schemeClr val="accent1"/>
        </a:buClr>
        <a:buChar char="»"/>
        <a:defRPr>
          <a:solidFill>
            <a:schemeClr val="tx1"/>
          </a:solidFill>
          <a:latin typeface="+mn-lt"/>
        </a:defRPr>
      </a:lvl5pPr>
      <a:lvl6pPr marL="2514600" indent="-228600" algn="l" rtl="0" fontAlgn="base">
        <a:lnSpc>
          <a:spcPct val="95000"/>
        </a:lnSpc>
        <a:spcBef>
          <a:spcPct val="20000"/>
        </a:spcBef>
        <a:spcAft>
          <a:spcPct val="0"/>
        </a:spcAft>
        <a:buClr>
          <a:schemeClr val="accent1"/>
        </a:buClr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lnSpc>
          <a:spcPct val="95000"/>
        </a:lnSpc>
        <a:spcBef>
          <a:spcPct val="20000"/>
        </a:spcBef>
        <a:spcAft>
          <a:spcPct val="0"/>
        </a:spcAft>
        <a:buClr>
          <a:schemeClr val="accent1"/>
        </a:buClr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lnSpc>
          <a:spcPct val="95000"/>
        </a:lnSpc>
        <a:spcBef>
          <a:spcPct val="20000"/>
        </a:spcBef>
        <a:spcAft>
          <a:spcPct val="0"/>
        </a:spcAft>
        <a:buClr>
          <a:schemeClr val="accent1"/>
        </a:buClr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lnSpc>
          <a:spcPct val="95000"/>
        </a:lnSpc>
        <a:spcBef>
          <a:spcPct val="20000"/>
        </a:spcBef>
        <a:spcAft>
          <a:spcPct val="0"/>
        </a:spcAft>
        <a:buClr>
          <a:schemeClr val="accent1"/>
        </a:buClr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11" Type="http://schemas.openxmlformats.org/officeDocument/2006/relationships/image" Target="../media/image18.gif"/><Relationship Id="rId5" Type="http://schemas.openxmlformats.org/officeDocument/2006/relationships/image" Target="../media/image12.jpe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gif"/><Relationship Id="rId1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top500.org/lists/2019/11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image" Target="../media/image37.wmf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11" Type="http://schemas.openxmlformats.org/officeDocument/2006/relationships/image" Target="../media/image44.wmf"/><Relationship Id="rId5" Type="http://schemas.openxmlformats.org/officeDocument/2006/relationships/image" Target="../media/image39.pn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9">
            <a:extLst>
              <a:ext uri="{FF2B5EF4-FFF2-40B4-BE49-F238E27FC236}">
                <a16:creationId xmlns:a16="http://schemas.microsoft.com/office/drawing/2014/main" id="{76FA409F-F2C2-40FA-BD68-67C8E8EC3B9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44500" y="1052513"/>
            <a:ext cx="8010525" cy="792162"/>
          </a:xfrm>
        </p:spPr>
        <p:txBody>
          <a:bodyPr/>
          <a:lstStyle/>
          <a:p>
            <a:pPr eaLnBrk="1" hangingPunct="1"/>
            <a:r>
              <a:rPr lang="en-US" altLang="en-US" sz="3600"/>
              <a:t>Arhitectura Sistemelor de Calcul</a:t>
            </a:r>
            <a:r>
              <a:rPr lang="en-US" altLang="en-US"/>
              <a:t> </a:t>
            </a:r>
          </a:p>
        </p:txBody>
      </p:sp>
      <p:sp>
        <p:nvSpPr>
          <p:cNvPr id="2061" name="Rectangle 13">
            <a:extLst>
              <a:ext uri="{FF2B5EF4-FFF2-40B4-BE49-F238E27FC236}">
                <a16:creationId xmlns:a16="http://schemas.microsoft.com/office/drawing/2014/main" id="{5676A615-A79E-4A38-A84A-55E4334268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450" y="4640263"/>
            <a:ext cx="748347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r" eaLnBrk="1" hangingPunct="1">
              <a:lnSpc>
                <a:spcPct val="75000"/>
              </a:lnSpc>
              <a:spcBef>
                <a:spcPct val="40000"/>
              </a:spcBef>
              <a:buClr>
                <a:schemeClr val="accent1"/>
              </a:buClr>
              <a:defRPr/>
            </a:pPr>
            <a:r>
              <a:rPr lang="en-US" sz="2500" b="1" dirty="0" err="1">
                <a:solidFill>
                  <a:schemeClr val="accent1"/>
                </a:solidFill>
                <a:latin typeface="Arial" charset="0"/>
              </a:rPr>
              <a:t>Universitatea</a:t>
            </a:r>
            <a:r>
              <a:rPr lang="en-US" sz="2500" b="1" dirty="0">
                <a:solidFill>
                  <a:schemeClr val="accent1"/>
                </a:solidFill>
                <a:latin typeface="Arial" charset="0"/>
              </a:rPr>
              <a:t> Politehnica </a:t>
            </a:r>
            <a:r>
              <a:rPr lang="en-US" sz="2500" b="1" dirty="0" err="1">
                <a:solidFill>
                  <a:schemeClr val="accent1"/>
                </a:solidFill>
                <a:latin typeface="Arial" charset="0"/>
              </a:rPr>
              <a:t>Bucuresti</a:t>
            </a:r>
            <a:r>
              <a:rPr lang="en-US" sz="2500" b="1" dirty="0">
                <a:solidFill>
                  <a:schemeClr val="accent1"/>
                </a:solidFill>
                <a:latin typeface="Arial" charset="0"/>
              </a:rPr>
              <a:t> </a:t>
            </a:r>
          </a:p>
          <a:p>
            <a:pPr algn="r" eaLnBrk="1" hangingPunct="1">
              <a:lnSpc>
                <a:spcPct val="75000"/>
              </a:lnSpc>
              <a:spcBef>
                <a:spcPct val="40000"/>
              </a:spcBef>
              <a:buClr>
                <a:schemeClr val="accent1"/>
              </a:buClr>
              <a:defRPr/>
            </a:pPr>
            <a:r>
              <a:rPr lang="en-US" sz="2500" b="1" dirty="0" err="1">
                <a:solidFill>
                  <a:schemeClr val="accent1"/>
                </a:solidFill>
                <a:latin typeface="Arial" charset="0"/>
              </a:rPr>
              <a:t>Facultatea</a:t>
            </a:r>
            <a:r>
              <a:rPr lang="en-US" sz="2500" b="1" dirty="0">
                <a:solidFill>
                  <a:schemeClr val="accent1"/>
                </a:solidFill>
                <a:latin typeface="Arial" charset="0"/>
              </a:rPr>
              <a:t> de </a:t>
            </a:r>
            <a:r>
              <a:rPr lang="en-US" sz="2500" b="1" dirty="0" err="1">
                <a:solidFill>
                  <a:schemeClr val="accent1"/>
                </a:solidFill>
                <a:latin typeface="Arial" charset="0"/>
              </a:rPr>
              <a:t>Automatica</a:t>
            </a:r>
            <a:r>
              <a:rPr lang="en-US" sz="2500" b="1" dirty="0">
                <a:solidFill>
                  <a:schemeClr val="accent1"/>
                </a:solidFill>
                <a:latin typeface="Arial" charset="0"/>
              </a:rPr>
              <a:t> </a:t>
            </a:r>
            <a:r>
              <a:rPr lang="en-US" sz="2500" b="1" dirty="0" err="1">
                <a:solidFill>
                  <a:schemeClr val="accent1"/>
                </a:solidFill>
                <a:latin typeface="Arial" charset="0"/>
              </a:rPr>
              <a:t>si</a:t>
            </a:r>
            <a:r>
              <a:rPr lang="en-US" sz="2500" b="1" dirty="0">
                <a:solidFill>
                  <a:schemeClr val="accent1"/>
                </a:solidFill>
                <a:latin typeface="Arial" charset="0"/>
              </a:rPr>
              <a:t> </a:t>
            </a:r>
            <a:r>
              <a:rPr lang="en-US" sz="2500" b="1" dirty="0" err="1">
                <a:solidFill>
                  <a:schemeClr val="accent1"/>
                </a:solidFill>
                <a:latin typeface="Arial" charset="0"/>
              </a:rPr>
              <a:t>Calculatoare</a:t>
            </a:r>
            <a:endParaRPr lang="en-US" sz="2500" b="1" dirty="0">
              <a:solidFill>
                <a:schemeClr val="accent1"/>
              </a:solidFill>
              <a:latin typeface="Arial" charset="0"/>
            </a:endParaRPr>
          </a:p>
          <a:p>
            <a:pPr algn="r" eaLnBrk="1" hangingPunct="1">
              <a:lnSpc>
                <a:spcPct val="75000"/>
              </a:lnSpc>
              <a:spcBef>
                <a:spcPct val="40000"/>
              </a:spcBef>
              <a:buClr>
                <a:srgbClr val="015FB0"/>
              </a:buClr>
              <a:defRPr/>
            </a:pPr>
            <a:r>
              <a:rPr lang="en-US" sz="2500" b="1" u="sng" kern="0" dirty="0">
                <a:solidFill>
                  <a:srgbClr val="015FB0"/>
                </a:solidFill>
                <a:latin typeface="Arial"/>
              </a:rPr>
              <a:t>curs.upb.ro </a:t>
            </a:r>
          </a:p>
          <a:p>
            <a:pPr algn="r" eaLnBrk="1" hangingPunct="1">
              <a:lnSpc>
                <a:spcPct val="75000"/>
              </a:lnSpc>
              <a:spcBef>
                <a:spcPct val="40000"/>
              </a:spcBef>
              <a:buClr>
                <a:schemeClr val="accent1"/>
              </a:buClr>
              <a:defRPr/>
            </a:pPr>
            <a:endParaRPr lang="en-US" sz="2500" b="1" dirty="0">
              <a:solidFill>
                <a:schemeClr val="accent1"/>
              </a:solidFill>
              <a:latin typeface="Arial" charset="0"/>
            </a:endParaRPr>
          </a:p>
        </p:txBody>
      </p:sp>
      <p:pic>
        <p:nvPicPr>
          <p:cNvPr id="5124" name="Picture 15" descr="CS-Text">
            <a:extLst>
              <a:ext uri="{FF2B5EF4-FFF2-40B4-BE49-F238E27FC236}">
                <a16:creationId xmlns:a16="http://schemas.microsoft.com/office/drawing/2014/main" id="{647E8468-8919-4447-9367-50818A4CF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5" y="2693988"/>
            <a:ext cx="3457575" cy="158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" name="AutoShape 174">
            <a:extLst>
              <a:ext uri="{FF2B5EF4-FFF2-40B4-BE49-F238E27FC236}">
                <a16:creationId xmlns:a16="http://schemas.microsoft.com/office/drawing/2014/main" id="{50255FBD-EA45-47C5-A9E1-92F0CA0BD7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8300" y="4168775"/>
            <a:ext cx="2751138" cy="1270000"/>
          </a:xfrm>
          <a:prstGeom prst="parallelogram">
            <a:avLst>
              <a:gd name="adj" fmla="val 7824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25603" name="Rectangle 2">
            <a:extLst>
              <a:ext uri="{FF2B5EF4-FFF2-40B4-BE49-F238E27FC236}">
                <a16:creationId xmlns:a16="http://schemas.microsoft.com/office/drawing/2014/main" id="{B11EB603-F3BC-463F-B92B-626B47992C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355600"/>
            <a:ext cx="7315200" cy="708025"/>
          </a:xfrm>
        </p:spPr>
        <p:txBody>
          <a:bodyPr/>
          <a:lstStyle/>
          <a:p>
            <a:pPr eaLnBrk="1" hangingPunct="1"/>
            <a:r>
              <a:rPr lang="en-US" altLang="en-US" sz="3200"/>
              <a:t>Structuri de Calcul cu Prelucrare Paralela</a:t>
            </a:r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41EBE924-D3AD-4D68-876D-EC4B65CC718E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3727450" y="1268413"/>
            <a:ext cx="5146675" cy="5400675"/>
          </a:xfrm>
        </p:spPr>
        <p:txBody>
          <a:bodyPr/>
          <a:lstStyle/>
          <a:p>
            <a:pPr eaLnBrk="1" hangingPunct="1"/>
            <a:r>
              <a:rPr lang="en-US" altLang="en-US" sz="2400" dirty="0"/>
              <a:t>Aria </a:t>
            </a:r>
            <a:r>
              <a:rPr lang="en-US" altLang="en-US" sz="2400" dirty="0">
                <a:cs typeface="Arial" panose="020B0604020202020204" pitchFamily="34" charset="0"/>
              </a:rPr>
              <a:t>→ </a:t>
            </a:r>
            <a:r>
              <a:rPr lang="en-US" altLang="en-US" sz="2400" dirty="0" err="1">
                <a:cs typeface="Arial" panose="020B0604020202020204" pitchFamily="34" charset="0"/>
              </a:rPr>
              <a:t>puterea</a:t>
            </a:r>
            <a:r>
              <a:rPr lang="en-US" altLang="en-US" sz="2400" dirty="0">
                <a:cs typeface="Arial" panose="020B0604020202020204" pitchFamily="34" charset="0"/>
              </a:rPr>
              <a:t> de </a:t>
            </a:r>
            <a:r>
              <a:rPr lang="en-US" altLang="en-US" sz="2400" dirty="0" err="1">
                <a:cs typeface="Arial" panose="020B0604020202020204" pitchFamily="34" charset="0"/>
              </a:rPr>
              <a:t>calcul</a:t>
            </a:r>
            <a:endParaRPr lang="en-US" altLang="en-US" sz="2400" dirty="0"/>
          </a:p>
          <a:p>
            <a:pPr eaLnBrk="1" hangingPunct="1"/>
            <a:r>
              <a:rPr lang="en-US" altLang="en-US" sz="2400" dirty="0" err="1"/>
              <a:t>Marimea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puterii</a:t>
            </a:r>
            <a:r>
              <a:rPr lang="en-US" altLang="en-US" sz="2400" dirty="0"/>
              <a:t> de </a:t>
            </a:r>
            <a:r>
              <a:rPr lang="en-US" altLang="en-US" sz="2400" dirty="0" err="1"/>
              <a:t>calcul</a:t>
            </a:r>
            <a:r>
              <a:rPr lang="en-US" altLang="en-US" sz="2400" dirty="0"/>
              <a:t>: </a:t>
            </a:r>
            <a:r>
              <a:rPr lang="en-US" altLang="en-US" sz="2400" dirty="0" err="1"/>
              <a:t>volumul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paralelipiped-ului</a:t>
            </a:r>
            <a:r>
              <a:rPr lang="en-US" altLang="en-US" sz="2400" dirty="0"/>
              <a:t> – </a:t>
            </a:r>
          </a:p>
          <a:p>
            <a:pPr eaLnBrk="1" hangingPunct="1"/>
            <a:r>
              <a:rPr lang="en-US" altLang="en-US" sz="2400" dirty="0"/>
              <a:t>“n” e </a:t>
            </a:r>
            <a:r>
              <a:rPr lang="en-US" altLang="en-US" sz="2400" dirty="0" err="1"/>
              <a:t>limitat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doar</a:t>
            </a:r>
            <a:r>
              <a:rPr lang="en-US" altLang="en-US" sz="2400" dirty="0"/>
              <a:t> de cost </a:t>
            </a:r>
          </a:p>
          <a:p>
            <a:pPr eaLnBrk="1" hangingPunct="1"/>
            <a:r>
              <a:rPr lang="en-US" altLang="en-US" sz="2000" dirty="0"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cs typeface="Arial" panose="020B0604020202020204" pitchFamily="34" charset="0"/>
              </a:rPr>
              <a:t>arhitecturi</a:t>
            </a:r>
            <a:r>
              <a:rPr lang="en-US" altLang="en-US" sz="2000" dirty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r>
              <a:rPr lang="en-US" altLang="en-US" sz="2000" dirty="0" err="1">
                <a:solidFill>
                  <a:schemeClr val="accent1"/>
                </a:solidFill>
                <a:cs typeface="Arial" panose="020B0604020202020204" pitchFamily="34" charset="0"/>
              </a:rPr>
              <a:t>paralele</a:t>
            </a:r>
            <a:r>
              <a:rPr lang="en-US" altLang="en-US" sz="2000" dirty="0">
                <a:solidFill>
                  <a:schemeClr val="accent1"/>
                </a:solidFill>
                <a:cs typeface="Arial" panose="020B0604020202020204" pitchFamily="34" charset="0"/>
              </a:rPr>
              <a:t> de </a:t>
            </a:r>
            <a:r>
              <a:rPr lang="en-US" altLang="en-US" sz="2000" dirty="0" err="1">
                <a:solidFill>
                  <a:schemeClr val="accent1"/>
                </a:solidFill>
                <a:cs typeface="Arial" panose="020B0604020202020204" pitchFamily="34" charset="0"/>
              </a:rPr>
              <a:t>calcul</a:t>
            </a:r>
            <a:endParaRPr lang="en-US" altLang="en-US" sz="2400" dirty="0"/>
          </a:p>
          <a:p>
            <a:pPr eaLnBrk="1" hangingPunct="1"/>
            <a:r>
              <a:rPr lang="en-US" altLang="en-US" sz="2400" dirty="0" err="1"/>
              <a:t>Orice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problema</a:t>
            </a:r>
            <a:r>
              <a:rPr lang="en-US" altLang="en-US" sz="2400" dirty="0"/>
              <a:t> are un grad de </a:t>
            </a:r>
            <a:r>
              <a:rPr lang="en-US" altLang="en-US" sz="2400" dirty="0" err="1"/>
              <a:t>paralelism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intrinsec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depinde</a:t>
            </a:r>
            <a:r>
              <a:rPr lang="en-US" altLang="en-US" sz="2400" dirty="0"/>
              <a:t> de </a:t>
            </a:r>
            <a:r>
              <a:rPr lang="en-US" altLang="en-US" sz="2400" dirty="0" err="1"/>
              <a:t>natura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ei</a:t>
            </a:r>
            <a:endParaRPr lang="en-US" altLang="en-US" sz="2400" dirty="0"/>
          </a:p>
          <a:p>
            <a:pPr eaLnBrk="1" hangingPunct="1"/>
            <a:r>
              <a:rPr lang="en-US" altLang="en-US" sz="2400" dirty="0" err="1"/>
              <a:t>Trebuie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tinut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seama</a:t>
            </a:r>
            <a:r>
              <a:rPr lang="en-US" altLang="en-US" sz="2400" dirty="0"/>
              <a:t> de:</a:t>
            </a:r>
          </a:p>
          <a:p>
            <a:pPr lvl="1" eaLnBrk="1" hangingPunct="1"/>
            <a:r>
              <a:rPr lang="en-US" altLang="en-US" sz="2000" dirty="0" err="1"/>
              <a:t>Algoritmi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paraleli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specifici</a:t>
            </a:r>
            <a:endParaRPr lang="en-US" altLang="en-US" sz="2000" dirty="0"/>
          </a:p>
          <a:p>
            <a:pPr lvl="1" eaLnBrk="1" hangingPunct="1"/>
            <a:r>
              <a:rPr lang="en-US" altLang="en-US" sz="2000" dirty="0" err="1"/>
              <a:t>Limbaje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adecvate</a:t>
            </a:r>
            <a:r>
              <a:rPr lang="en-US" altLang="en-US" sz="2000" dirty="0"/>
              <a:t> de </a:t>
            </a:r>
            <a:r>
              <a:rPr lang="en-US" altLang="en-US" sz="2000" dirty="0" err="1"/>
              <a:t>programare</a:t>
            </a:r>
            <a:endParaRPr lang="en-US" altLang="en-US" sz="2000" dirty="0"/>
          </a:p>
          <a:p>
            <a:pPr lvl="1" eaLnBrk="1" hangingPunct="1"/>
            <a:r>
              <a:rPr lang="en-US" altLang="en-US" sz="2000" dirty="0" err="1"/>
              <a:t>Limitarile</a:t>
            </a:r>
            <a:r>
              <a:rPr lang="en-US" altLang="en-US" sz="2000" dirty="0"/>
              <a:t> SO</a:t>
            </a:r>
          </a:p>
          <a:p>
            <a:pPr lvl="1" eaLnBrk="1" hangingPunct="1"/>
            <a:r>
              <a:rPr lang="en-US" altLang="en-US" sz="2000" dirty="0" err="1"/>
              <a:t>Arhitectura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intrinseca</a:t>
            </a:r>
            <a:r>
              <a:rPr lang="en-US" altLang="en-US" sz="2000" dirty="0"/>
              <a:t> a SC </a:t>
            </a:r>
            <a:r>
              <a:rPr lang="en-US" altLang="en-US" sz="2000" dirty="0" err="1"/>
              <a:t>utilizat</a:t>
            </a:r>
            <a:endParaRPr lang="en-US" altLang="en-US" sz="2000" dirty="0"/>
          </a:p>
        </p:txBody>
      </p:sp>
      <p:sp>
        <p:nvSpPr>
          <p:cNvPr id="5295" name="Text Box 175">
            <a:extLst>
              <a:ext uri="{FF2B5EF4-FFF2-40B4-BE49-F238E27FC236}">
                <a16:creationId xmlns:a16="http://schemas.microsoft.com/office/drawing/2014/main" id="{E38AEEB8-D74B-4A42-A564-6AB7058BE2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205" y="5824898"/>
            <a:ext cx="33115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b="1" dirty="0"/>
              <a:t>In general </a:t>
            </a:r>
            <a:r>
              <a:rPr lang="en-US" altLang="en-US" sz="2000" b="1" dirty="0" err="1"/>
              <a:t>gradul</a:t>
            </a:r>
            <a:r>
              <a:rPr lang="en-US" altLang="en-US" sz="2000" b="1" dirty="0"/>
              <a:t> de </a:t>
            </a:r>
            <a:r>
              <a:rPr lang="en-US" altLang="en-US" sz="2000" b="1" dirty="0" err="1"/>
              <a:t>paralelism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este</a:t>
            </a:r>
            <a:r>
              <a:rPr lang="en-US" altLang="en-US" sz="2000" b="1" dirty="0"/>
              <a:t> de 10%</a:t>
            </a:r>
          </a:p>
        </p:txBody>
      </p:sp>
      <p:grpSp>
        <p:nvGrpSpPr>
          <p:cNvPr id="2" name="Group 178">
            <a:extLst>
              <a:ext uri="{FF2B5EF4-FFF2-40B4-BE49-F238E27FC236}">
                <a16:creationId xmlns:a16="http://schemas.microsoft.com/office/drawing/2014/main" id="{7A4B9C49-E143-454D-82F8-4D89FE03DD01}"/>
              </a:ext>
            </a:extLst>
          </p:cNvPr>
          <p:cNvGrpSpPr>
            <a:grpSpLocks/>
          </p:cNvGrpSpPr>
          <p:nvPr/>
        </p:nvGrpSpPr>
        <p:grpSpPr bwMode="auto">
          <a:xfrm>
            <a:off x="-33338" y="1576388"/>
            <a:ext cx="3716338" cy="4248150"/>
            <a:chOff x="-21" y="993"/>
            <a:chExt cx="2341" cy="2676"/>
          </a:xfrm>
        </p:grpSpPr>
        <p:sp>
          <p:nvSpPr>
            <p:cNvPr id="25607" name="Line 179">
              <a:extLst>
                <a:ext uri="{FF2B5EF4-FFF2-40B4-BE49-F238E27FC236}">
                  <a16:creationId xmlns:a16="http://schemas.microsoft.com/office/drawing/2014/main" id="{6167798A-0B80-4262-9733-68BF7C5CB3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49" y="2626"/>
              <a:ext cx="1441" cy="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08" name="Line 180">
              <a:extLst>
                <a:ext uri="{FF2B5EF4-FFF2-40B4-BE49-F238E27FC236}">
                  <a16:creationId xmlns:a16="http://schemas.microsoft.com/office/drawing/2014/main" id="{AB4F8FE2-4DE0-4C2D-821C-AC4B5687493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849" y="993"/>
              <a:ext cx="1" cy="163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09" name="Line 181">
              <a:extLst>
                <a:ext uri="{FF2B5EF4-FFF2-40B4-BE49-F238E27FC236}">
                  <a16:creationId xmlns:a16="http://schemas.microsoft.com/office/drawing/2014/main" id="{8CE12970-2DCF-4E18-9BA3-D80E6D7883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7" y="2626"/>
              <a:ext cx="772" cy="99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0" name="Line 182">
              <a:extLst>
                <a:ext uri="{FF2B5EF4-FFF2-40B4-BE49-F238E27FC236}">
                  <a16:creationId xmlns:a16="http://schemas.microsoft.com/office/drawing/2014/main" id="{711A9298-9F4B-49D7-B9C3-714651A267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" y="3424"/>
              <a:ext cx="112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1" name="Line 183">
              <a:extLst>
                <a:ext uri="{FF2B5EF4-FFF2-40B4-BE49-F238E27FC236}">
                  <a16:creationId xmlns:a16="http://schemas.microsoft.com/office/drawing/2014/main" id="{726FB388-1B7C-403B-A16B-0279702DCA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346" y="2354"/>
              <a:ext cx="1" cy="10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2" name="Line 184">
              <a:extLst>
                <a:ext uri="{FF2B5EF4-FFF2-40B4-BE49-F238E27FC236}">
                  <a16:creationId xmlns:a16="http://schemas.microsoft.com/office/drawing/2014/main" id="{F40B35F9-BF8D-4FF3-895A-BBE1F31CA4B7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347" y="2626"/>
              <a:ext cx="614" cy="7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3" name="Line 185">
              <a:extLst>
                <a:ext uri="{FF2B5EF4-FFF2-40B4-BE49-F238E27FC236}">
                  <a16:creationId xmlns:a16="http://schemas.microsoft.com/office/drawing/2014/main" id="{49352EB0-50E0-4FE2-8C05-C89AA30BF9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1" y="2354"/>
              <a:ext cx="1" cy="10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4" name="Line 186">
              <a:extLst>
                <a:ext uri="{FF2B5EF4-FFF2-40B4-BE49-F238E27FC236}">
                  <a16:creationId xmlns:a16="http://schemas.microsoft.com/office/drawing/2014/main" id="{D69D9B00-90C9-4A83-BB1D-8A04CB77178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49" y="1577"/>
              <a:ext cx="1" cy="1067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5" name="Line 187">
              <a:extLst>
                <a:ext uri="{FF2B5EF4-FFF2-40B4-BE49-F238E27FC236}">
                  <a16:creationId xmlns:a16="http://schemas.microsoft.com/office/drawing/2014/main" id="{F54A6C5F-CA8C-43F3-B0F8-5F0EB4BA1CE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" y="2354"/>
              <a:ext cx="112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6" name="Line 188">
              <a:extLst>
                <a:ext uri="{FF2B5EF4-FFF2-40B4-BE49-F238E27FC236}">
                  <a16:creationId xmlns:a16="http://schemas.microsoft.com/office/drawing/2014/main" id="{D65E4B6A-8FE0-4921-B8BF-7F6BE6AEB7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39" y="1574"/>
              <a:ext cx="1122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7" name="Line 189">
              <a:extLst>
                <a:ext uri="{FF2B5EF4-FFF2-40B4-BE49-F238E27FC236}">
                  <a16:creationId xmlns:a16="http://schemas.microsoft.com/office/drawing/2014/main" id="{0FC3BD3F-D7B6-4883-B582-40BE3C41C663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1341" y="1568"/>
              <a:ext cx="614" cy="7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8" name="Line 190">
              <a:extLst>
                <a:ext uri="{FF2B5EF4-FFF2-40B4-BE49-F238E27FC236}">
                  <a16:creationId xmlns:a16="http://schemas.microsoft.com/office/drawing/2014/main" id="{1352B53A-C5D7-43F5-946A-63AA7FB1B7BD}"/>
                </a:ext>
              </a:extLst>
            </p:cNvPr>
            <p:cNvSpPr>
              <a:spLocks noChangeAspect="1" noChangeShapeType="1"/>
            </p:cNvSpPr>
            <p:nvPr/>
          </p:nvSpPr>
          <p:spPr bwMode="auto">
            <a:xfrm flipH="1">
              <a:off x="237" y="1565"/>
              <a:ext cx="614" cy="79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19" name="Text Box 191">
              <a:extLst>
                <a:ext uri="{FF2B5EF4-FFF2-40B4-BE49-F238E27FC236}">
                  <a16:creationId xmlns:a16="http://schemas.microsoft.com/office/drawing/2014/main" id="{2A50DD09-7CB1-4155-A4BA-AD44EEDB5A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03" y="2648"/>
              <a:ext cx="31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400" b="1"/>
                <a:t>Biti</a:t>
              </a:r>
            </a:p>
          </p:txBody>
        </p:sp>
        <p:sp>
          <p:nvSpPr>
            <p:cNvPr id="25620" name="Text Box 192">
              <a:extLst>
                <a:ext uri="{FF2B5EF4-FFF2-40B4-BE49-F238E27FC236}">
                  <a16:creationId xmlns:a16="http://schemas.microsoft.com/office/drawing/2014/main" id="{C5429C42-E938-4A92-8945-E7573CA817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" y="3477"/>
              <a:ext cx="104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400" b="1"/>
                <a:t>Frecventa (GHz)</a:t>
              </a:r>
            </a:p>
          </p:txBody>
        </p:sp>
        <p:sp>
          <p:nvSpPr>
            <p:cNvPr id="25621" name="Text Box 193">
              <a:extLst>
                <a:ext uri="{FF2B5EF4-FFF2-40B4-BE49-F238E27FC236}">
                  <a16:creationId xmlns:a16="http://schemas.microsoft.com/office/drawing/2014/main" id="{7AF7FE8B-ADBD-4103-BAFF-8B98824019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3" y="1073"/>
              <a:ext cx="99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400" b="1"/>
                <a:t>Nr. Procesoare</a:t>
              </a:r>
            </a:p>
          </p:txBody>
        </p:sp>
        <p:sp>
          <p:nvSpPr>
            <p:cNvPr id="25622" name="Line 194">
              <a:extLst>
                <a:ext uri="{FF2B5EF4-FFF2-40B4-BE49-F238E27FC236}">
                  <a16:creationId xmlns:a16="http://schemas.microsoft.com/office/drawing/2014/main" id="{4C51BFE0-1366-4BC5-813A-8296655434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67" y="2565"/>
              <a:ext cx="1" cy="1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3" name="Line 195">
              <a:extLst>
                <a:ext uri="{FF2B5EF4-FFF2-40B4-BE49-F238E27FC236}">
                  <a16:creationId xmlns:a16="http://schemas.microsoft.com/office/drawing/2014/main" id="{BCE08525-D029-46FF-AB61-91C21ADCEDB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93" y="2564"/>
              <a:ext cx="1" cy="1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4" name="Line 196">
              <a:extLst>
                <a:ext uri="{FF2B5EF4-FFF2-40B4-BE49-F238E27FC236}">
                  <a16:creationId xmlns:a16="http://schemas.microsoft.com/office/drawing/2014/main" id="{67510ABC-F93D-4BB9-82AC-633B22C3F9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0" y="2566"/>
              <a:ext cx="1" cy="1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5" name="Line 197">
              <a:extLst>
                <a:ext uri="{FF2B5EF4-FFF2-40B4-BE49-F238E27FC236}">
                  <a16:creationId xmlns:a16="http://schemas.microsoft.com/office/drawing/2014/main" id="{E83F7D1B-6EC9-4CE7-BF6B-A6A2A18B95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7" y="2570"/>
              <a:ext cx="1" cy="1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6" name="Line 198">
              <a:extLst>
                <a:ext uri="{FF2B5EF4-FFF2-40B4-BE49-F238E27FC236}">
                  <a16:creationId xmlns:a16="http://schemas.microsoft.com/office/drawing/2014/main" id="{FA6FA702-6065-48AE-8EC2-63715FAF3B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2" y="2569"/>
              <a:ext cx="1" cy="113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7" name="Line 199">
              <a:extLst>
                <a:ext uri="{FF2B5EF4-FFF2-40B4-BE49-F238E27FC236}">
                  <a16:creationId xmlns:a16="http://schemas.microsoft.com/office/drawing/2014/main" id="{E65FC6AF-1F31-47D5-8077-24FEEE027C0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8" y="2715"/>
              <a:ext cx="90" cy="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8" name="Line 200">
              <a:extLst>
                <a:ext uri="{FF2B5EF4-FFF2-40B4-BE49-F238E27FC236}">
                  <a16:creationId xmlns:a16="http://schemas.microsoft.com/office/drawing/2014/main" id="{D74F90D1-7DD7-4224-BD81-18CA19AEF4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84" y="2883"/>
              <a:ext cx="90" cy="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29" name="Line 201">
              <a:extLst>
                <a:ext uri="{FF2B5EF4-FFF2-40B4-BE49-F238E27FC236}">
                  <a16:creationId xmlns:a16="http://schemas.microsoft.com/office/drawing/2014/main" id="{0C4D2C43-A159-4FC1-ABF3-9B4A539950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" y="3036"/>
              <a:ext cx="90" cy="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0" name="Line 202">
              <a:extLst>
                <a:ext uri="{FF2B5EF4-FFF2-40B4-BE49-F238E27FC236}">
                  <a16:creationId xmlns:a16="http://schemas.microsoft.com/office/drawing/2014/main" id="{91812FF2-4DA2-488E-91EF-CB29E3F919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3210"/>
              <a:ext cx="90" cy="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1" name="Line 203">
              <a:extLst>
                <a:ext uri="{FF2B5EF4-FFF2-40B4-BE49-F238E27FC236}">
                  <a16:creationId xmlns:a16="http://schemas.microsoft.com/office/drawing/2014/main" id="{FF73D0F8-27FE-41EA-9687-F21E201DF9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0" y="3386"/>
              <a:ext cx="90" cy="68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2" name="Line 204">
              <a:extLst>
                <a:ext uri="{FF2B5EF4-FFF2-40B4-BE49-F238E27FC236}">
                  <a16:creationId xmlns:a16="http://schemas.microsoft.com/office/drawing/2014/main" id="{9D006A76-E151-484A-AE81-A39E8BBE82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3" y="1575"/>
              <a:ext cx="1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3" name="Line 205">
              <a:extLst>
                <a:ext uri="{FF2B5EF4-FFF2-40B4-BE49-F238E27FC236}">
                  <a16:creationId xmlns:a16="http://schemas.microsoft.com/office/drawing/2014/main" id="{7E27B91E-C37A-4E99-84B8-17363EB092D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7" y="1780"/>
              <a:ext cx="1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4" name="Line 206">
              <a:extLst>
                <a:ext uri="{FF2B5EF4-FFF2-40B4-BE49-F238E27FC236}">
                  <a16:creationId xmlns:a16="http://schemas.microsoft.com/office/drawing/2014/main" id="{4071DBF3-405A-48B5-B8AD-A1117388639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2" y="1970"/>
              <a:ext cx="1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5" name="Line 207">
              <a:extLst>
                <a:ext uri="{FF2B5EF4-FFF2-40B4-BE49-F238E27FC236}">
                  <a16:creationId xmlns:a16="http://schemas.microsoft.com/office/drawing/2014/main" id="{73CC074C-2159-45FF-A4B1-C530D6D6EE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7" y="2147"/>
              <a:ext cx="1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6" name="Line 208">
              <a:extLst>
                <a:ext uri="{FF2B5EF4-FFF2-40B4-BE49-F238E27FC236}">
                  <a16:creationId xmlns:a16="http://schemas.microsoft.com/office/drawing/2014/main" id="{0DE725E3-9094-471C-A83E-4CA8EE66AD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87" y="2315"/>
              <a:ext cx="1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7" name="Line 209">
              <a:extLst>
                <a:ext uri="{FF2B5EF4-FFF2-40B4-BE49-F238E27FC236}">
                  <a16:creationId xmlns:a16="http://schemas.microsoft.com/office/drawing/2014/main" id="{6F7C32FB-A809-409E-9414-C52060A7F9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91" y="2473"/>
              <a:ext cx="113" cy="1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5638" name="Text Box 210">
              <a:extLst>
                <a:ext uri="{FF2B5EF4-FFF2-40B4-BE49-F238E27FC236}">
                  <a16:creationId xmlns:a16="http://schemas.microsoft.com/office/drawing/2014/main" id="{EC291C9E-9836-4C83-BBF6-D500FBF7A2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92" y="2453"/>
              <a:ext cx="1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900" b="1"/>
                <a:t>8</a:t>
              </a:r>
            </a:p>
          </p:txBody>
        </p:sp>
        <p:sp>
          <p:nvSpPr>
            <p:cNvPr id="25639" name="Text Box 211">
              <a:extLst>
                <a:ext uri="{FF2B5EF4-FFF2-40B4-BE49-F238E27FC236}">
                  <a16:creationId xmlns:a16="http://schemas.microsoft.com/office/drawing/2014/main" id="{4B2E077A-2590-43BB-8118-A03DBFB5AA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73" y="2457"/>
              <a:ext cx="22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900" b="1"/>
                <a:t>16</a:t>
              </a:r>
            </a:p>
          </p:txBody>
        </p:sp>
        <p:sp>
          <p:nvSpPr>
            <p:cNvPr id="25640" name="Text Box 212">
              <a:extLst>
                <a:ext uri="{FF2B5EF4-FFF2-40B4-BE49-F238E27FC236}">
                  <a16:creationId xmlns:a16="http://schemas.microsoft.com/office/drawing/2014/main" id="{CE70A53A-B4F1-4353-A846-1311E6EC89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0" y="2457"/>
              <a:ext cx="22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900" b="1"/>
                <a:t>32</a:t>
              </a:r>
            </a:p>
          </p:txBody>
        </p:sp>
        <p:sp>
          <p:nvSpPr>
            <p:cNvPr id="25641" name="Text Box 213">
              <a:extLst>
                <a:ext uri="{FF2B5EF4-FFF2-40B4-BE49-F238E27FC236}">
                  <a16:creationId xmlns:a16="http://schemas.microsoft.com/office/drawing/2014/main" id="{5C183E49-C294-4F32-A8C7-778151EBFA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23" y="2461"/>
              <a:ext cx="22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900" b="1"/>
                <a:t>64</a:t>
              </a:r>
            </a:p>
          </p:txBody>
        </p:sp>
        <p:sp>
          <p:nvSpPr>
            <p:cNvPr id="25642" name="Text Box 214">
              <a:extLst>
                <a:ext uri="{FF2B5EF4-FFF2-40B4-BE49-F238E27FC236}">
                  <a16:creationId xmlns:a16="http://schemas.microsoft.com/office/drawing/2014/main" id="{BD1C890F-312A-458C-AE2B-0C674DADBC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14" y="2461"/>
              <a:ext cx="31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900" b="1"/>
                <a:t>128</a:t>
              </a:r>
            </a:p>
          </p:txBody>
        </p:sp>
        <p:sp>
          <p:nvSpPr>
            <p:cNvPr id="25643" name="Text Box 215">
              <a:extLst>
                <a:ext uri="{FF2B5EF4-FFF2-40B4-BE49-F238E27FC236}">
                  <a16:creationId xmlns:a16="http://schemas.microsoft.com/office/drawing/2014/main" id="{75962605-0350-455E-A83F-72FEFA6809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0" y="2403"/>
              <a:ext cx="1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900" b="1"/>
                <a:t>2</a:t>
              </a:r>
            </a:p>
          </p:txBody>
        </p:sp>
        <p:sp>
          <p:nvSpPr>
            <p:cNvPr id="25644" name="Text Box 216">
              <a:extLst>
                <a:ext uri="{FF2B5EF4-FFF2-40B4-BE49-F238E27FC236}">
                  <a16:creationId xmlns:a16="http://schemas.microsoft.com/office/drawing/2014/main" id="{F5225B87-1D60-47FB-A198-9A96302FAA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8" y="2235"/>
              <a:ext cx="1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900" b="1"/>
                <a:t>4</a:t>
              </a:r>
            </a:p>
          </p:txBody>
        </p:sp>
        <p:sp>
          <p:nvSpPr>
            <p:cNvPr id="25645" name="Text Box 217">
              <a:extLst>
                <a:ext uri="{FF2B5EF4-FFF2-40B4-BE49-F238E27FC236}">
                  <a16:creationId xmlns:a16="http://schemas.microsoft.com/office/drawing/2014/main" id="{7AC68765-40A0-4D55-B43A-9B8AB5E0E7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" y="2074"/>
              <a:ext cx="136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900" b="1"/>
                <a:t>8</a:t>
              </a:r>
            </a:p>
          </p:txBody>
        </p:sp>
        <p:sp>
          <p:nvSpPr>
            <p:cNvPr id="25646" name="Text Box 218">
              <a:extLst>
                <a:ext uri="{FF2B5EF4-FFF2-40B4-BE49-F238E27FC236}">
                  <a16:creationId xmlns:a16="http://schemas.microsoft.com/office/drawing/2014/main" id="{A83C1C2F-1844-40A6-B95B-12B311B3DE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" y="1900"/>
              <a:ext cx="22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900" b="1"/>
                <a:t>16</a:t>
              </a:r>
            </a:p>
          </p:txBody>
        </p:sp>
        <p:sp>
          <p:nvSpPr>
            <p:cNvPr id="25647" name="Text Box 219">
              <a:extLst>
                <a:ext uri="{FF2B5EF4-FFF2-40B4-BE49-F238E27FC236}">
                  <a16:creationId xmlns:a16="http://schemas.microsoft.com/office/drawing/2014/main" id="{D8DFB014-4817-4EE3-AB43-087855C01A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" y="1711"/>
              <a:ext cx="22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900" b="1"/>
                <a:t>32</a:t>
              </a:r>
            </a:p>
          </p:txBody>
        </p:sp>
        <p:sp>
          <p:nvSpPr>
            <p:cNvPr id="25648" name="Text Box 220">
              <a:extLst>
                <a:ext uri="{FF2B5EF4-FFF2-40B4-BE49-F238E27FC236}">
                  <a16:creationId xmlns:a16="http://schemas.microsoft.com/office/drawing/2014/main" id="{7F4D89A5-9CEF-4F64-8BBC-15CEF097026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8" y="1496"/>
              <a:ext cx="22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900" b="1"/>
                <a:t>n</a:t>
              </a:r>
            </a:p>
          </p:txBody>
        </p:sp>
        <p:sp>
          <p:nvSpPr>
            <p:cNvPr id="25649" name="Text Box 221">
              <a:extLst>
                <a:ext uri="{FF2B5EF4-FFF2-40B4-BE49-F238E27FC236}">
                  <a16:creationId xmlns:a16="http://schemas.microsoft.com/office/drawing/2014/main" id="{21D4C2B2-4A21-403B-8AD8-6574C7AAF3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1" y="1576"/>
              <a:ext cx="22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900" b="1"/>
                <a:t>…</a:t>
              </a:r>
            </a:p>
          </p:txBody>
        </p:sp>
        <p:sp>
          <p:nvSpPr>
            <p:cNvPr id="25650" name="Text Box 222">
              <a:extLst>
                <a:ext uri="{FF2B5EF4-FFF2-40B4-BE49-F238E27FC236}">
                  <a16:creationId xmlns:a16="http://schemas.microsoft.com/office/drawing/2014/main" id="{AFC0C315-0B08-49FA-9F50-48644B33EF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3" y="2626"/>
              <a:ext cx="31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900" b="1"/>
                <a:t>0.233</a:t>
              </a:r>
            </a:p>
          </p:txBody>
        </p:sp>
        <p:sp>
          <p:nvSpPr>
            <p:cNvPr id="25651" name="Text Box 223">
              <a:extLst>
                <a:ext uri="{FF2B5EF4-FFF2-40B4-BE49-F238E27FC236}">
                  <a16:creationId xmlns:a16="http://schemas.microsoft.com/office/drawing/2014/main" id="{45ECD852-1908-491B-A660-AE1F81B074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1" y="3306"/>
              <a:ext cx="31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900" b="1"/>
                <a:t>4</a:t>
              </a:r>
            </a:p>
          </p:txBody>
        </p:sp>
        <p:sp>
          <p:nvSpPr>
            <p:cNvPr id="25652" name="Text Box 224">
              <a:extLst>
                <a:ext uri="{FF2B5EF4-FFF2-40B4-BE49-F238E27FC236}">
                  <a16:creationId xmlns:a16="http://schemas.microsoft.com/office/drawing/2014/main" id="{7E911308-E728-45A9-885F-46ABA9DAB7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5" y="3125"/>
              <a:ext cx="31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900" b="1"/>
                <a:t>2</a:t>
              </a:r>
            </a:p>
          </p:txBody>
        </p:sp>
        <p:sp>
          <p:nvSpPr>
            <p:cNvPr id="25653" name="Text Box 225">
              <a:extLst>
                <a:ext uri="{FF2B5EF4-FFF2-40B4-BE49-F238E27FC236}">
                  <a16:creationId xmlns:a16="http://schemas.microsoft.com/office/drawing/2014/main" id="{7E0D6D8E-7578-4533-A094-7504D74E00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1" y="2955"/>
              <a:ext cx="31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900" b="1"/>
                <a:t>1</a:t>
              </a:r>
            </a:p>
          </p:txBody>
        </p:sp>
        <p:sp>
          <p:nvSpPr>
            <p:cNvPr id="25654" name="Text Box 226">
              <a:extLst>
                <a:ext uri="{FF2B5EF4-FFF2-40B4-BE49-F238E27FC236}">
                  <a16:creationId xmlns:a16="http://schemas.microsoft.com/office/drawing/2014/main" id="{A992A6BC-3E65-4FE6-82B4-DCEFA3C7987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3" y="2795"/>
              <a:ext cx="31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900" b="1"/>
                <a:t>0.5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2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6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50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4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8" presetID="3" presetClass="entr" presetSubtype="1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5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" grpId="0" animBg="1"/>
      <p:bldP spid="529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0E292F2B-E867-428D-9602-201CF6BFB7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Paralelismul este necesar!</a:t>
            </a:r>
            <a:endParaRPr lang="ro-RO" altLang="en-US"/>
          </a:p>
        </p:txBody>
      </p:sp>
      <p:sp>
        <p:nvSpPr>
          <p:cNvPr id="125955" name="Rectangle 3">
            <a:extLst>
              <a:ext uri="{FF2B5EF4-FFF2-40B4-BE49-F238E27FC236}">
                <a16:creationId xmlns:a16="http://schemas.microsoft.com/office/drawing/2014/main" id="{705A365F-C203-4735-860F-5E11910FFC9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Paralelism la nivel de Bit (Bit-level parallelism)</a:t>
            </a:r>
          </a:p>
          <a:p>
            <a:pPr lvl="1" eaLnBrk="1" hangingPunct="1"/>
            <a:r>
              <a:rPr lang="en-US" altLang="en-US"/>
              <a:t>Operatii in virgula mobila</a:t>
            </a:r>
          </a:p>
          <a:p>
            <a:pPr eaLnBrk="1" hangingPunct="1"/>
            <a:r>
              <a:rPr lang="en-US" altLang="en-US"/>
              <a:t>Paralelism la nivel Instructiune (ILP)</a:t>
            </a:r>
          </a:p>
          <a:p>
            <a:pPr lvl="1" eaLnBrk="1" hangingPunct="1"/>
            <a:r>
              <a:rPr lang="en-US" altLang="en-US"/>
              <a:t>Mai multe instructiuni pe ciclu</a:t>
            </a:r>
          </a:p>
          <a:p>
            <a:pPr eaLnBrk="1" hangingPunct="1"/>
            <a:r>
              <a:rPr lang="en-US" altLang="en-US"/>
              <a:t>Paralelism la nivelul memoriei</a:t>
            </a:r>
          </a:p>
          <a:p>
            <a:pPr lvl="1" eaLnBrk="1" hangingPunct="1"/>
            <a:r>
              <a:rPr lang="en-US" altLang="en-US"/>
              <a:t>Suprapunerea intre operatii cu memoria si de calcul</a:t>
            </a:r>
          </a:p>
          <a:p>
            <a:pPr eaLnBrk="1" hangingPunct="1"/>
            <a:r>
              <a:rPr lang="en-US" altLang="en-US"/>
              <a:t>Paralelism al sistemului de operare</a:t>
            </a:r>
          </a:p>
          <a:p>
            <a:pPr lvl="1" eaLnBrk="1" hangingPunct="1"/>
            <a:r>
              <a:rPr lang="en-US" altLang="en-US"/>
              <a:t>Mai multe thread-uri, procese pe CPU-uri multiple, in cadrul aceleasi masini</a:t>
            </a:r>
          </a:p>
          <a:p>
            <a:pPr eaLnBrk="1" hangingPunct="1"/>
            <a:r>
              <a:rPr lang="en-US" altLang="en-US"/>
              <a:t>Paralelism distribuit</a:t>
            </a:r>
          </a:p>
          <a:p>
            <a:pPr lvl="1" eaLnBrk="1" hangingPunct="1"/>
            <a:r>
              <a:rPr lang="en-US" altLang="en-US"/>
              <a:t>Mai multe masini conectate impreuna</a:t>
            </a:r>
            <a:endParaRPr lang="ro-RO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59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59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59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59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59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59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259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259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1259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259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>
            <a:extLst>
              <a:ext uri="{FF2B5EF4-FFF2-40B4-BE49-F238E27FC236}">
                <a16:creationId xmlns:a16="http://schemas.microsoft.com/office/drawing/2014/main" id="{DBA95230-073B-4E5E-A97E-646482E95A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0" y="1268413"/>
            <a:ext cx="8964613" cy="5400675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sz="2400"/>
              <a:t>High-energy Physics (HEP) – teorie fundamentala a particulelor elementare (LHC)</a:t>
            </a:r>
          </a:p>
          <a:p>
            <a:pPr eaLnBrk="1" hangingPunct="1">
              <a:lnSpc>
                <a:spcPct val="85000"/>
              </a:lnSpc>
            </a:pPr>
            <a:r>
              <a:rPr lang="en-US" altLang="en-US" sz="2400"/>
              <a:t>Simulari nucleare</a:t>
            </a:r>
          </a:p>
          <a:p>
            <a:pPr eaLnBrk="1" hangingPunct="1">
              <a:lnSpc>
                <a:spcPct val="85000"/>
              </a:lnSpc>
            </a:pPr>
            <a:r>
              <a:rPr lang="en-US" altLang="en-US" sz="2400"/>
              <a:t>Dinamica fluidelor</a:t>
            </a:r>
          </a:p>
          <a:p>
            <a:pPr eaLnBrk="1" hangingPunct="1">
              <a:lnSpc>
                <a:spcPct val="85000"/>
              </a:lnSpc>
            </a:pPr>
            <a:r>
              <a:rPr lang="en-US" altLang="en-US" sz="2400"/>
              <a:t>Recunoasterea in timp real a vorbirii</a:t>
            </a:r>
          </a:p>
          <a:p>
            <a:pPr eaLnBrk="1" hangingPunct="1">
              <a:lnSpc>
                <a:spcPct val="85000"/>
              </a:lnSpc>
            </a:pPr>
            <a:r>
              <a:rPr lang="en-US" altLang="en-US" sz="2400"/>
              <a:t>Sisteme grafice de animatie in timp real</a:t>
            </a:r>
          </a:p>
          <a:p>
            <a:pPr eaLnBrk="1" hangingPunct="1">
              <a:lnSpc>
                <a:spcPct val="85000"/>
              </a:lnSpc>
            </a:pPr>
            <a:r>
              <a:rPr lang="en-US" altLang="en-US" sz="2400"/>
              <a:t>Sisteme de navigatie distribuite</a:t>
            </a:r>
          </a:p>
          <a:p>
            <a:pPr eaLnBrk="1" hangingPunct="1">
              <a:lnSpc>
                <a:spcPct val="85000"/>
              </a:lnSpc>
            </a:pPr>
            <a:r>
              <a:rPr lang="en-US" altLang="en-US" sz="2400"/>
              <a:t>Biochimie – impaturirea proteinelor</a:t>
            </a:r>
          </a:p>
          <a:p>
            <a:pPr eaLnBrk="1" hangingPunct="1">
              <a:lnSpc>
                <a:spcPct val="85000"/>
              </a:lnSpc>
            </a:pPr>
            <a:r>
              <a:rPr lang="en-US" altLang="en-US" sz="2400"/>
              <a:t>Astrofizica – evolutia universului/gauri negre/stele</a:t>
            </a:r>
          </a:p>
          <a:p>
            <a:pPr eaLnBrk="1" hangingPunct="1">
              <a:lnSpc>
                <a:spcPct val="85000"/>
              </a:lnSpc>
            </a:pPr>
            <a:r>
              <a:rPr lang="en-US" altLang="en-US" sz="2400"/>
              <a:t>Geofizica: </a:t>
            </a:r>
          </a:p>
          <a:p>
            <a:pPr lvl="1" eaLnBrk="1" hangingPunct="1">
              <a:lnSpc>
                <a:spcPct val="85000"/>
              </a:lnSpc>
            </a:pPr>
            <a:r>
              <a:rPr lang="en-US" altLang="en-US" sz="2000"/>
              <a:t>Geo-dinamica/magnetica, seismologie, gravimetrie</a:t>
            </a:r>
          </a:p>
          <a:p>
            <a:pPr eaLnBrk="1" hangingPunct="1">
              <a:lnSpc>
                <a:spcPct val="85000"/>
              </a:lnSpc>
            </a:pPr>
            <a:r>
              <a:rPr lang="en-US" altLang="en-US" sz="2400"/>
              <a:t>Meteorologie – prognoza vremii si a schimbarilor climatice</a:t>
            </a:r>
            <a:endParaRPr lang="ro-RO" altLang="en-US" sz="2400"/>
          </a:p>
        </p:txBody>
      </p:sp>
      <p:pic>
        <p:nvPicPr>
          <p:cNvPr id="152579" name="Picture 3" descr="chdm_big">
            <a:extLst>
              <a:ext uri="{FF2B5EF4-FFF2-40B4-BE49-F238E27FC236}">
                <a16:creationId xmlns:a16="http://schemas.microsoft.com/office/drawing/2014/main" id="{A99125ED-C84E-4BEC-8E18-DFB01E833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63" y="2490788"/>
            <a:ext cx="2881312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0" name="Picture 4" descr="pcfd_pic">
            <a:extLst>
              <a:ext uri="{FF2B5EF4-FFF2-40B4-BE49-F238E27FC236}">
                <a16:creationId xmlns:a16="http://schemas.microsoft.com/office/drawing/2014/main" id="{DDDBD44F-8A49-4C44-8492-C16C690B7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3141663"/>
            <a:ext cx="6769100" cy="3570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1" name="Picture 5">
            <a:extLst>
              <a:ext uri="{FF2B5EF4-FFF2-40B4-BE49-F238E27FC236}">
                <a16:creationId xmlns:a16="http://schemas.microsoft.com/office/drawing/2014/main" id="{58EA217F-5F52-4AEC-B825-D3CDFBFFBF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2982913"/>
            <a:ext cx="4679950" cy="374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2" name="Picture 6">
            <a:extLst>
              <a:ext uri="{FF2B5EF4-FFF2-40B4-BE49-F238E27FC236}">
                <a16:creationId xmlns:a16="http://schemas.microsoft.com/office/drawing/2014/main" id="{B1BF9A51-5E75-4F8F-AABD-4DA1083A1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688" y="2079625"/>
            <a:ext cx="6719887" cy="452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3" name="Picture 7">
            <a:extLst>
              <a:ext uri="{FF2B5EF4-FFF2-40B4-BE49-F238E27FC236}">
                <a16:creationId xmlns:a16="http://schemas.microsoft.com/office/drawing/2014/main" id="{1FCB3759-C6B0-4F8C-9F25-F3C7167E18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-36000" contras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1341438"/>
            <a:ext cx="3095625" cy="295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4" name="Picture 8" descr="Ofes">
            <a:extLst>
              <a:ext uri="{FF2B5EF4-FFF2-40B4-BE49-F238E27FC236}">
                <a16:creationId xmlns:a16="http://schemas.microsoft.com/office/drawing/2014/main" id="{09A58D11-9E8E-4094-A3F9-BA40C2864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438" y="1341438"/>
            <a:ext cx="4294187" cy="467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61" name="Rectangle 9">
            <a:extLst>
              <a:ext uri="{FF2B5EF4-FFF2-40B4-BE49-F238E27FC236}">
                <a16:creationId xmlns:a16="http://schemas.microsoft.com/office/drawing/2014/main" id="{313468E4-2960-4AB0-A0CD-52CF67D999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Aplicatii Paralele</a:t>
            </a:r>
            <a:endParaRPr lang="ro-RO" altLang="en-US"/>
          </a:p>
        </p:txBody>
      </p:sp>
      <p:pic>
        <p:nvPicPr>
          <p:cNvPr id="152586" name="Picture 10" descr="villinanim">
            <a:extLst>
              <a:ext uri="{FF2B5EF4-FFF2-40B4-BE49-F238E27FC236}">
                <a16:creationId xmlns:a16="http://schemas.microsoft.com/office/drawing/2014/main" id="{F75A0157-ABC7-473A-A988-225448421B7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3644900"/>
            <a:ext cx="215900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7" name="Picture 11" descr="smallocean">
            <a:extLst>
              <a:ext uri="{FF2B5EF4-FFF2-40B4-BE49-F238E27FC236}">
                <a16:creationId xmlns:a16="http://schemas.microsoft.com/office/drawing/2014/main" id="{8F5BC26F-084A-40F8-B59F-4C557EAD8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4292600"/>
            <a:ext cx="3354388" cy="237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8" name="Picture 12" descr="Pyramid_of_35_spheres_animation">
            <a:extLst>
              <a:ext uri="{FF2B5EF4-FFF2-40B4-BE49-F238E27FC236}">
                <a16:creationId xmlns:a16="http://schemas.microsoft.com/office/drawing/2014/main" id="{63AF8575-5C15-4C9B-8D9B-0CCC6471D44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0325" y="2347913"/>
            <a:ext cx="2484438" cy="186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89" name="Picture 13" descr="800px-Plate_tectonics_map">
            <a:extLst>
              <a:ext uri="{FF2B5EF4-FFF2-40B4-BE49-F238E27FC236}">
                <a16:creationId xmlns:a16="http://schemas.microsoft.com/office/drawing/2014/main" id="{D5C1169E-B237-44F3-9FFE-1A4AC9548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230313"/>
            <a:ext cx="4824413" cy="316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90" name="Picture 14" descr="800px-Magnetosphere_rendition">
            <a:extLst>
              <a:ext uri="{FF2B5EF4-FFF2-40B4-BE49-F238E27FC236}">
                <a16:creationId xmlns:a16="http://schemas.microsoft.com/office/drawing/2014/main" id="{8ED5B7B8-19AE-4C28-899C-3AE4034C2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4788" y="2847975"/>
            <a:ext cx="4876800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591" name="Picture 15" descr="Minor_Scale_test_explosion">
            <a:extLst>
              <a:ext uri="{FF2B5EF4-FFF2-40B4-BE49-F238E27FC236}">
                <a16:creationId xmlns:a16="http://schemas.microsoft.com/office/drawing/2014/main" id="{9E4A7266-84BE-4D82-8892-FA5581BE8F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2468563"/>
            <a:ext cx="529590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2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52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2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2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52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52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52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" presetClass="entr" presetSubtype="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xit" presetSubtype="9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1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500"/>
                                        <p:tgtEl>
                                          <p:spTgt spid="152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 nodeType="clickPar">
                      <p:stCondLst>
                        <p:cond delay="indefinite"/>
                      </p:stCondLst>
                      <p:childTnLst>
                        <p:par>
                          <p:cTn id="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52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2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2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1525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1525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1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3" dur="500"/>
                                        <p:tgtEl>
                                          <p:spTgt spid="152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 nodeType="clickPar">
                      <p:stCondLst>
                        <p:cond delay="indefinite"/>
                      </p:stCondLst>
                      <p:childTnLst>
                        <p:par>
                          <p:cTn id="8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152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0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 nodeType="clickPar">
                      <p:stCondLst>
                        <p:cond delay="indefinite"/>
                      </p:stCondLst>
                      <p:childTnLst>
                        <p:par>
                          <p:cTn id="9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6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1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152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6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152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20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152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24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52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52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52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52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 nodeType="clickPar">
                      <p:stCondLst>
                        <p:cond delay="indefinite"/>
                      </p:stCondLst>
                      <p:childTnLst>
                        <p:par>
                          <p:cTn id="1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4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1525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/>
                                        <p:tgtEl>
                                          <p:spTgt spid="152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152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/>
                                        <p:tgtEl>
                                          <p:spTgt spid="152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3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1525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7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52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52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 nodeType="clickPar">
                      <p:stCondLst>
                        <p:cond delay="indefinite"/>
                      </p:stCondLst>
                      <p:childTnLst>
                        <p:par>
                          <p:cTn id="1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2" dur="500"/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152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152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Group 2">
            <a:extLst>
              <a:ext uri="{FF2B5EF4-FFF2-40B4-BE49-F238E27FC236}">
                <a16:creationId xmlns:a16="http://schemas.microsoft.com/office/drawing/2014/main" id="{0997F641-C7F5-4CAE-8159-9EF373B9CCD2}"/>
              </a:ext>
            </a:extLst>
          </p:cNvPr>
          <p:cNvGrpSpPr>
            <a:grpSpLocks/>
          </p:cNvGrpSpPr>
          <p:nvPr/>
        </p:nvGrpSpPr>
        <p:grpSpPr bwMode="auto">
          <a:xfrm>
            <a:off x="492125" y="488950"/>
            <a:ext cx="8177213" cy="5838825"/>
            <a:chOff x="310" y="308"/>
            <a:chExt cx="5151" cy="3678"/>
          </a:xfrm>
        </p:grpSpPr>
        <p:pic>
          <p:nvPicPr>
            <p:cNvPr id="27656" name="Picture 3">
              <a:extLst>
                <a:ext uri="{FF2B5EF4-FFF2-40B4-BE49-F238E27FC236}">
                  <a16:creationId xmlns:a16="http://schemas.microsoft.com/office/drawing/2014/main" id="{EEEC7145-04F3-4B31-B695-897D15B5C5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" y="308"/>
              <a:ext cx="5148" cy="36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7" name="Rectangle 4">
              <a:extLst>
                <a:ext uri="{FF2B5EF4-FFF2-40B4-BE49-F238E27FC236}">
                  <a16:creationId xmlns:a16="http://schemas.microsoft.com/office/drawing/2014/main" id="{CE7E7E8D-78C4-411D-B977-3896EF9C53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5" y="2511"/>
              <a:ext cx="321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500">
                  <a:solidFill>
                    <a:srgbClr val="1F1A17"/>
                  </a:solidFill>
                  <a:cs typeface="Arial" panose="020B0604020202020204" pitchFamily="34" charset="0"/>
                </a:rPr>
                <a:t>Chip</a:t>
              </a: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7658" name="Rectangle 5">
              <a:extLst>
                <a:ext uri="{FF2B5EF4-FFF2-40B4-BE49-F238E27FC236}">
                  <a16:creationId xmlns:a16="http://schemas.microsoft.com/office/drawing/2014/main" id="{D0604228-4384-4952-B721-5536C50DFF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" y="2648"/>
              <a:ext cx="880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500">
                  <a:solidFill>
                    <a:srgbClr val="1F1A17"/>
                  </a:solidFill>
                  <a:cs typeface="Arial" panose="020B0604020202020204" pitchFamily="34" charset="0"/>
                </a:rPr>
                <a:t>(2 processors)</a:t>
              </a: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7659" name="Rectangle 6">
              <a:extLst>
                <a:ext uri="{FF2B5EF4-FFF2-40B4-BE49-F238E27FC236}">
                  <a16:creationId xmlns:a16="http://schemas.microsoft.com/office/drawing/2014/main" id="{174E5637-C668-4F77-8C83-2EBBAAA1F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" y="2131"/>
              <a:ext cx="889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500">
                  <a:solidFill>
                    <a:srgbClr val="1F1A17"/>
                  </a:solidFill>
                  <a:cs typeface="Arial" panose="020B0604020202020204" pitchFamily="34" charset="0"/>
                </a:rPr>
                <a:t>Compute Card</a:t>
              </a: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7660" name="Rectangle 7">
              <a:extLst>
                <a:ext uri="{FF2B5EF4-FFF2-40B4-BE49-F238E27FC236}">
                  <a16:creationId xmlns:a16="http://schemas.microsoft.com/office/drawing/2014/main" id="{837A4873-62BC-461E-9F82-46397B865F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7" y="2268"/>
              <a:ext cx="84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500">
                  <a:solidFill>
                    <a:srgbClr val="1F1A17"/>
                  </a:solidFill>
                  <a:cs typeface="Arial" panose="020B0604020202020204" pitchFamily="34" charset="0"/>
                </a:rPr>
                <a:t>(2 chips, 2x1x1)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500">
                  <a:solidFill>
                    <a:srgbClr val="1F1A17"/>
                  </a:solidFill>
                  <a:cs typeface="Arial" panose="020B0604020202020204" pitchFamily="34" charset="0"/>
                </a:rPr>
                <a:t>4 processors</a:t>
              </a: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7661" name="Rectangle 8">
              <a:extLst>
                <a:ext uri="{FF2B5EF4-FFF2-40B4-BE49-F238E27FC236}">
                  <a16:creationId xmlns:a16="http://schemas.microsoft.com/office/drawing/2014/main" id="{8AA83CDB-B1C8-4ABF-BEE2-64B95A498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00" y="1472"/>
              <a:ext cx="58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500">
                  <a:solidFill>
                    <a:srgbClr val="1F1A17"/>
                  </a:solidFill>
                  <a:cs typeface="Arial" panose="020B0604020202020204" pitchFamily="34" charset="0"/>
                </a:rPr>
                <a:t>Node Card</a:t>
              </a: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7662" name="Rectangle 9">
              <a:extLst>
                <a:ext uri="{FF2B5EF4-FFF2-40B4-BE49-F238E27FC236}">
                  <a16:creationId xmlns:a16="http://schemas.microsoft.com/office/drawing/2014/main" id="{00D47770-5998-42BF-9A67-7E0C24A018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0" y="1609"/>
              <a:ext cx="1039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500">
                  <a:solidFill>
                    <a:srgbClr val="1F1A17"/>
                  </a:solidFill>
                  <a:cs typeface="Arial" panose="020B0604020202020204" pitchFamily="34" charset="0"/>
                </a:rPr>
                <a:t>(32 chips, 4x4x2)</a:t>
              </a: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7663" name="Rectangle 10">
              <a:extLst>
                <a:ext uri="{FF2B5EF4-FFF2-40B4-BE49-F238E27FC236}">
                  <a16:creationId xmlns:a16="http://schemas.microsoft.com/office/drawing/2014/main" id="{C098376D-54F9-4EF4-A5E2-0DD3537DE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1" y="1746"/>
              <a:ext cx="100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500">
                  <a:solidFill>
                    <a:srgbClr val="1F1A17"/>
                  </a:solidFill>
                  <a:cs typeface="Arial" panose="020B0604020202020204" pitchFamily="34" charset="0"/>
                </a:rPr>
                <a:t>16 Compute Cards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500">
                  <a:solidFill>
                    <a:srgbClr val="1F1A17"/>
                  </a:solidFill>
                  <a:cs typeface="Arial" panose="020B0604020202020204" pitchFamily="34" charset="0"/>
                </a:rPr>
                <a:t>64 processors</a:t>
              </a: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7664" name="Rectangle 11">
              <a:extLst>
                <a:ext uri="{FF2B5EF4-FFF2-40B4-BE49-F238E27FC236}">
                  <a16:creationId xmlns:a16="http://schemas.microsoft.com/office/drawing/2014/main" id="{97C54B61-F33E-4F73-9682-C3C450302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6" y="480"/>
              <a:ext cx="40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500">
                  <a:solidFill>
                    <a:srgbClr val="1F1A17"/>
                  </a:solidFill>
                  <a:cs typeface="Arial" panose="020B0604020202020204" pitchFamily="34" charset="0"/>
                </a:rPr>
                <a:t>System</a:t>
              </a: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7665" name="Rectangle 12">
              <a:extLst>
                <a:ext uri="{FF2B5EF4-FFF2-40B4-BE49-F238E27FC236}">
                  <a16:creationId xmlns:a16="http://schemas.microsoft.com/office/drawing/2014/main" id="{BB83E2D5-1564-4E0E-8B52-62E4E49BEE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61" y="624"/>
              <a:ext cx="112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500">
                  <a:solidFill>
                    <a:srgbClr val="1F1A17"/>
                  </a:solidFill>
                  <a:cs typeface="Arial" panose="020B0604020202020204" pitchFamily="34" charset="0"/>
                </a:rPr>
                <a:t>(64 racks, 64x32x32)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500">
                  <a:solidFill>
                    <a:srgbClr val="1F1A17"/>
                  </a:solidFill>
                  <a:cs typeface="Arial" panose="020B0604020202020204" pitchFamily="34" charset="0"/>
                </a:rPr>
                <a:t>131,072 procs</a:t>
              </a: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7666" name="Rectangle 13">
              <a:extLst>
                <a:ext uri="{FF2B5EF4-FFF2-40B4-BE49-F238E27FC236}">
                  <a16:creationId xmlns:a16="http://schemas.microsoft.com/office/drawing/2014/main" id="{6968C932-17DC-4053-9CE2-CA3FCC6E2F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5" y="810"/>
              <a:ext cx="27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500">
                  <a:solidFill>
                    <a:srgbClr val="1F1A17"/>
                  </a:solidFill>
                  <a:cs typeface="Arial" panose="020B0604020202020204" pitchFamily="34" charset="0"/>
                </a:rPr>
                <a:t>Rack</a:t>
              </a: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7667" name="Rectangle 14">
              <a:extLst>
                <a:ext uri="{FF2B5EF4-FFF2-40B4-BE49-F238E27FC236}">
                  <a16:creationId xmlns:a16="http://schemas.microsoft.com/office/drawing/2014/main" id="{C1193949-C754-48C6-84A0-5759995DD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8" y="948"/>
              <a:ext cx="139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500">
                  <a:solidFill>
                    <a:srgbClr val="1F1A17"/>
                  </a:solidFill>
                  <a:cs typeface="Arial" panose="020B0604020202020204" pitchFamily="34" charset="0"/>
                </a:rPr>
                <a:t>(32 Node boards, 8x8x16)</a:t>
              </a:r>
            </a:p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500">
                  <a:solidFill>
                    <a:srgbClr val="1F1A17"/>
                  </a:solidFill>
                  <a:cs typeface="Arial" panose="020B0604020202020204" pitchFamily="34" charset="0"/>
                </a:rPr>
                <a:t>2048 processors</a:t>
              </a: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7668" name="Rectangle 15">
              <a:extLst>
                <a:ext uri="{FF2B5EF4-FFF2-40B4-BE49-F238E27FC236}">
                  <a16:creationId xmlns:a16="http://schemas.microsoft.com/office/drawing/2014/main" id="{464CC968-3320-49A5-9C4F-8FBF04E34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" y="3381"/>
              <a:ext cx="762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500">
                  <a:solidFill>
                    <a:srgbClr val="1F1A17"/>
                  </a:solidFill>
                  <a:cs typeface="Arial" panose="020B0604020202020204" pitchFamily="34" charset="0"/>
                </a:rPr>
                <a:t>2.8/5.6 GF/s</a:t>
              </a: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7669" name="Rectangle 16">
              <a:extLst>
                <a:ext uri="{FF2B5EF4-FFF2-40B4-BE49-F238E27FC236}">
                  <a16:creationId xmlns:a16="http://schemas.microsoft.com/office/drawing/2014/main" id="{B7753BCA-2996-438A-8293-C63E33037B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1" y="3518"/>
              <a:ext cx="71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500">
                  <a:solidFill>
                    <a:srgbClr val="1F1A17"/>
                  </a:solidFill>
                  <a:cs typeface="Arial" panose="020B0604020202020204" pitchFamily="34" charset="0"/>
                </a:rPr>
                <a:t>4 MB (cache)</a:t>
              </a: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7670" name="Rectangle 17">
              <a:extLst>
                <a:ext uri="{FF2B5EF4-FFF2-40B4-BE49-F238E27FC236}">
                  <a16:creationId xmlns:a16="http://schemas.microsoft.com/office/drawing/2014/main" id="{B31665A2-3496-4A33-B74E-A2D4F732C3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1" y="3275"/>
              <a:ext cx="838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500">
                  <a:solidFill>
                    <a:srgbClr val="1F1A17"/>
                  </a:solidFill>
                  <a:cs typeface="Arial" panose="020B0604020202020204" pitchFamily="34" charset="0"/>
                </a:rPr>
                <a:t>5.6/11.2 GF/s</a:t>
              </a: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7671" name="Rectangle 18">
              <a:extLst>
                <a:ext uri="{FF2B5EF4-FFF2-40B4-BE49-F238E27FC236}">
                  <a16:creationId xmlns:a16="http://schemas.microsoft.com/office/drawing/2014/main" id="{AA066064-430D-4523-8D9E-291CF98C1F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8" y="3413"/>
              <a:ext cx="56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500">
                  <a:solidFill>
                    <a:srgbClr val="1F1A17"/>
                  </a:solidFill>
                  <a:cs typeface="Arial" panose="020B0604020202020204" pitchFamily="34" charset="0"/>
                </a:rPr>
                <a:t>1 GB DDR</a:t>
              </a: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7672" name="Rectangle 19">
              <a:extLst>
                <a:ext uri="{FF2B5EF4-FFF2-40B4-BE49-F238E27FC236}">
                  <a16:creationId xmlns:a16="http://schemas.microsoft.com/office/drawing/2014/main" id="{B8EBFC92-C678-49B2-879C-BBA3F1830F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03" y="2974"/>
              <a:ext cx="755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500">
                  <a:solidFill>
                    <a:srgbClr val="1F1A17"/>
                  </a:solidFill>
                  <a:cs typeface="Arial" panose="020B0604020202020204" pitchFamily="34" charset="0"/>
                </a:rPr>
                <a:t>90/180 GF/s</a:t>
              </a: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7673" name="Rectangle 20">
              <a:extLst>
                <a:ext uri="{FF2B5EF4-FFF2-40B4-BE49-F238E27FC236}">
                  <a16:creationId xmlns:a16="http://schemas.microsoft.com/office/drawing/2014/main" id="{96D31296-BD37-48C3-8006-D665629A63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52" y="3111"/>
              <a:ext cx="63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500">
                  <a:solidFill>
                    <a:srgbClr val="1F1A17"/>
                  </a:solidFill>
                  <a:cs typeface="Arial" panose="020B0604020202020204" pitchFamily="34" charset="0"/>
                </a:rPr>
                <a:t>16 GB DDR</a:t>
              </a: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7674" name="Rectangle 21">
              <a:extLst>
                <a:ext uri="{FF2B5EF4-FFF2-40B4-BE49-F238E27FC236}">
                  <a16:creationId xmlns:a16="http://schemas.microsoft.com/office/drawing/2014/main" id="{E7F32C66-081B-4745-9B17-267A240E66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0" y="2741"/>
              <a:ext cx="738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500">
                  <a:solidFill>
                    <a:srgbClr val="1F1A17"/>
                  </a:solidFill>
                  <a:cs typeface="Arial" panose="020B0604020202020204" pitchFamily="34" charset="0"/>
                </a:rPr>
                <a:t>2.9/5.7 TF/s</a:t>
              </a: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7675" name="Rectangle 22">
              <a:extLst>
                <a:ext uri="{FF2B5EF4-FFF2-40B4-BE49-F238E27FC236}">
                  <a16:creationId xmlns:a16="http://schemas.microsoft.com/office/drawing/2014/main" id="{2CE17CB0-BD6F-4FAF-896B-A67B12F23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58" y="2878"/>
              <a:ext cx="647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500">
                  <a:solidFill>
                    <a:srgbClr val="1F1A17"/>
                  </a:solidFill>
                  <a:cs typeface="Arial" panose="020B0604020202020204" pitchFamily="34" charset="0"/>
                </a:rPr>
                <a:t>0.5 TB DDR</a:t>
              </a: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7676" name="Rectangle 23">
              <a:extLst>
                <a:ext uri="{FF2B5EF4-FFF2-40B4-BE49-F238E27FC236}">
                  <a16:creationId xmlns:a16="http://schemas.microsoft.com/office/drawing/2014/main" id="{180B616B-6EEA-48D0-A981-F30B09A6A6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" y="2246"/>
              <a:ext cx="804" cy="1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500">
                  <a:solidFill>
                    <a:srgbClr val="1F1A17"/>
                  </a:solidFill>
                  <a:cs typeface="Arial" panose="020B0604020202020204" pitchFamily="34" charset="0"/>
                </a:rPr>
                <a:t>180/360 TF/s</a:t>
              </a:r>
              <a:endParaRPr lang="en-US" altLang="en-US" sz="1800">
                <a:cs typeface="Arial" panose="020B0604020202020204" pitchFamily="34" charset="0"/>
              </a:endParaRPr>
            </a:p>
          </p:txBody>
        </p:sp>
        <p:sp>
          <p:nvSpPr>
            <p:cNvPr id="27677" name="Rectangle 24">
              <a:extLst>
                <a:ext uri="{FF2B5EF4-FFF2-40B4-BE49-F238E27FC236}">
                  <a16:creationId xmlns:a16="http://schemas.microsoft.com/office/drawing/2014/main" id="{FE563964-0C54-46B4-9F5E-E1BC35E444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4" y="2381"/>
              <a:ext cx="614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500">
                  <a:solidFill>
                    <a:srgbClr val="1F1A17"/>
                  </a:solidFill>
                  <a:cs typeface="Arial" panose="020B0604020202020204" pitchFamily="34" charset="0"/>
                </a:rPr>
                <a:t>32 TB DDR</a:t>
              </a:r>
              <a:endParaRPr lang="en-US" altLang="en-US" sz="1800">
                <a:cs typeface="Arial" panose="020B0604020202020204" pitchFamily="34" charset="0"/>
              </a:endParaRPr>
            </a:p>
          </p:txBody>
        </p:sp>
      </p:grpSp>
      <p:pic>
        <p:nvPicPr>
          <p:cNvPr id="149530" name="Picture 26" descr="blcdie3">
            <a:extLst>
              <a:ext uri="{FF2B5EF4-FFF2-40B4-BE49-F238E27FC236}">
                <a16:creationId xmlns:a16="http://schemas.microsoft.com/office/drawing/2014/main" id="{AC74F550-2E93-4FCE-8C9D-3D9DCFD2E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238375" cy="289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9531" name="Text Box 27">
            <a:extLst>
              <a:ext uri="{FF2B5EF4-FFF2-40B4-BE49-F238E27FC236}">
                <a16:creationId xmlns:a16="http://schemas.microsoft.com/office/drawing/2014/main" id="{58F2862B-41E1-4C4C-A788-FCCBE98C6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06638" y="304800"/>
            <a:ext cx="1689100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chemeClr val="accent1"/>
                </a:solidFill>
                <a:latin typeface="Arial Unicode MS" pitchFamily="34" charset="-128"/>
                <a:cs typeface="Arial" panose="020B0604020202020204" pitchFamily="34" charset="0"/>
              </a:rPr>
              <a:t>BlueGene/L Compute ASIC</a:t>
            </a:r>
            <a:br>
              <a:rPr lang="en-US" altLang="en-US" sz="1400" b="1">
                <a:solidFill>
                  <a:schemeClr val="accent1"/>
                </a:solidFill>
                <a:latin typeface="Arial Unicode MS" pitchFamily="34" charset="-128"/>
                <a:cs typeface="Arial" panose="020B0604020202020204" pitchFamily="34" charset="0"/>
              </a:rPr>
            </a:br>
            <a:endParaRPr lang="en-US" altLang="en-US" sz="1400" b="1">
              <a:solidFill>
                <a:schemeClr val="accent1"/>
              </a:solidFill>
              <a:latin typeface="Arial Unicode MS" pitchFamily="34" charset="-128"/>
              <a:cs typeface="Arial" panose="020B0604020202020204" pitchFamily="34" charset="0"/>
            </a:endParaRPr>
          </a:p>
        </p:txBody>
      </p:sp>
      <p:sp>
        <p:nvSpPr>
          <p:cNvPr id="149532" name="AutoShape 28">
            <a:extLst>
              <a:ext uri="{FF2B5EF4-FFF2-40B4-BE49-F238E27FC236}">
                <a16:creationId xmlns:a16="http://schemas.microsoft.com/office/drawing/2014/main" id="{6B9BDC7F-6136-4601-847D-96DAA106D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5825" y="2667000"/>
            <a:ext cx="485775" cy="1219200"/>
          </a:xfrm>
          <a:prstGeom prst="upArrow">
            <a:avLst>
              <a:gd name="adj1" fmla="val 50000"/>
              <a:gd name="adj2" fmla="val 6274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rgbClr val="868686"/>
            </a:outerShdw>
          </a:effectLst>
        </p:spPr>
        <p:txBody>
          <a:bodyPr vert="eaVert" wrap="none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pic>
        <p:nvPicPr>
          <p:cNvPr id="149534" name="Picture 30">
            <a:extLst>
              <a:ext uri="{FF2B5EF4-FFF2-40B4-BE49-F238E27FC236}">
                <a16:creationId xmlns:a16="http://schemas.microsoft.com/office/drawing/2014/main" id="{04CF3127-A9D2-4554-BB0F-90D1AE1EB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313" y="4646613"/>
            <a:ext cx="2620962" cy="209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5" name="Rectangle 33">
            <a:extLst>
              <a:ext uri="{FF2B5EF4-FFF2-40B4-BE49-F238E27FC236}">
                <a16:creationId xmlns:a16="http://schemas.microsoft.com/office/drawing/2014/main" id="{F5989E95-419C-42D2-AFB8-A3964A0457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1550" y="5794375"/>
            <a:ext cx="4822825" cy="923925"/>
          </a:xfrm>
          <a:noFill/>
        </p:spPr>
        <p:txBody>
          <a:bodyPr/>
          <a:lstStyle/>
          <a:p>
            <a:pPr algn="ctr" eaLnBrk="1" hangingPunct="1"/>
            <a:r>
              <a:rPr lang="en-US" altLang="en-US" sz="4000" b="0">
                <a:solidFill>
                  <a:srgbClr val="000000"/>
                </a:solidFill>
              </a:rPr>
              <a:t>IBM BlueGene/L</a:t>
            </a:r>
            <a:br>
              <a:rPr lang="en-US" altLang="en-US" sz="4400" b="0">
                <a:solidFill>
                  <a:srgbClr val="000000"/>
                </a:solidFill>
              </a:rPr>
            </a:br>
            <a:r>
              <a:rPr lang="en-US" altLang="en-US" sz="2800" b="0">
                <a:solidFill>
                  <a:srgbClr val="000000"/>
                </a:solidFill>
              </a:rPr>
              <a:t>131,072 Processors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9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9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9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9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9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9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9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9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531" grpId="0"/>
      <p:bldP spid="14953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95293EFD-75E3-4AF6-A0A5-7FFDF515F1E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Data Center</a:t>
            </a:r>
          </a:p>
        </p:txBody>
      </p:sp>
      <p:pic>
        <p:nvPicPr>
          <p:cNvPr id="29699" name="Content Placeholder 3">
            <a:extLst>
              <a:ext uri="{FF2B5EF4-FFF2-40B4-BE49-F238E27FC236}">
                <a16:creationId xmlns:a16="http://schemas.microsoft.com/office/drawing/2014/main" id="{D2ACDE4E-C43A-422E-9FF8-D22131DE491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90563" y="1428750"/>
            <a:ext cx="7620000" cy="5080000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40AE6767-BA97-4EB9-85D3-069D64E257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Google Data Center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EFFF840E-CC88-4690-8F84-158DC4FD33AE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0724" name="Picture 2" descr="http://4.bp.blogspot.com/-w9ZDRbIm0NQ/UtYU-hfmS8I/AAAAAAAADp8/gk__KXRLfgQ/s1600/google-data-center-630x354.png">
            <a:extLst>
              <a:ext uri="{FF2B5EF4-FFF2-40B4-BE49-F238E27FC236}">
                <a16:creationId xmlns:a16="http://schemas.microsoft.com/office/drawing/2014/main" id="{C4754065-2A4B-47F6-8A6F-45445C090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773238"/>
            <a:ext cx="8383588" cy="471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906208C2-0578-4CF8-8F11-8F59D0A230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Infrastructura  Google</a:t>
            </a:r>
          </a:p>
        </p:txBody>
      </p:sp>
      <p:pic>
        <p:nvPicPr>
          <p:cNvPr id="31747" name="Picture 2" descr="http://www.slate.com/content/dam/slate/blogs/behold/2012/12/05/IDI_015B.jpg.CROP.article920-large.jpg">
            <a:extLst>
              <a:ext uri="{FF2B5EF4-FFF2-40B4-BE49-F238E27FC236}">
                <a16:creationId xmlns:a16="http://schemas.microsoft.com/office/drawing/2014/main" id="{16D7025A-8C2A-4BE2-8489-9A0DA67D36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7675" y="1268413"/>
            <a:ext cx="8104188" cy="5400675"/>
          </a:xfr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717DFC7F-9611-448B-93FF-CD558843242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Infrastructura</a:t>
            </a:r>
          </a:p>
        </p:txBody>
      </p:sp>
      <p:pic>
        <p:nvPicPr>
          <p:cNvPr id="32771" name="Picture 2" descr="http://photos.wikimapia.org/p/00/03/61/91/23_big.jpg">
            <a:extLst>
              <a:ext uri="{FF2B5EF4-FFF2-40B4-BE49-F238E27FC236}">
                <a16:creationId xmlns:a16="http://schemas.microsoft.com/office/drawing/2014/main" id="{3269AB1B-C137-464C-BE5A-53EB436AE39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5225" y="1749425"/>
            <a:ext cx="7223125" cy="4808538"/>
          </a:xfr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27E0DDCD-EE25-47B7-BC8B-0E2F4F0262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en-US" altLang="en-US"/>
          </a:p>
        </p:txBody>
      </p:sp>
      <p:sp>
        <p:nvSpPr>
          <p:cNvPr id="33795" name="Content Placeholder 3">
            <a:extLst>
              <a:ext uri="{FF2B5EF4-FFF2-40B4-BE49-F238E27FC236}">
                <a16:creationId xmlns:a16="http://schemas.microsoft.com/office/drawing/2014/main" id="{D2812F00-B785-43B5-BFA7-BEC8E06559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33796" name="Picture 4" descr="http://gigaom2.files.wordpress.com/2013/12/google-data-center-map1.jpg">
            <a:extLst>
              <a:ext uri="{FF2B5EF4-FFF2-40B4-BE49-F238E27FC236}">
                <a16:creationId xmlns:a16="http://schemas.microsoft.com/office/drawing/2014/main" id="{8C8A784C-D1F4-4E17-B87F-5501FAD2A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484313"/>
            <a:ext cx="8797925" cy="449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91CE3E-0AAF-4E7D-924E-B24E6BFF9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404664"/>
            <a:ext cx="7315200" cy="7080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TOP 10 Sites for November 2019</a:t>
            </a:r>
            <a:br>
              <a:rPr lang="en-US" dirty="0"/>
            </a:br>
            <a:r>
              <a:rPr lang="en-US" sz="22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https://www.top500.org/lists/2019/11/</a:t>
            </a:r>
            <a:endParaRPr lang="en-US" sz="2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81A7D-1D0E-4EF7-9CC7-C2ADF86C6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EEC6F2-79AA-4E43-B9E1-1AA24D5A0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84" y="1194315"/>
            <a:ext cx="7192216" cy="54837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DFC1E2D5-E755-4E30-AA0A-8E0901613E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Cuprins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6CEE1882-ED46-4331-8C22-3D0059576D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5000"/>
              </a:lnSpc>
            </a:pPr>
            <a:r>
              <a:rPr lang="en-US" altLang="en-US"/>
              <a:t>De ce avem nevoie de paralelism?</a:t>
            </a:r>
          </a:p>
          <a:p>
            <a:pPr eaLnBrk="1" hangingPunct="1">
              <a:lnSpc>
                <a:spcPct val="105000"/>
              </a:lnSpc>
            </a:pPr>
            <a:r>
              <a:rPr lang="en-US" altLang="en-US"/>
              <a:t>Structuri de calcul cu prelucrare paralela</a:t>
            </a:r>
          </a:p>
          <a:p>
            <a:pPr eaLnBrk="1" hangingPunct="1">
              <a:lnSpc>
                <a:spcPct val="105000"/>
              </a:lnSpc>
            </a:pPr>
            <a:r>
              <a:rPr lang="en-US" altLang="en-US"/>
              <a:t>Clasificarea sistemelor de calcul / Flynn: SISD, SIMD, MISD, MIMD</a:t>
            </a:r>
          </a:p>
          <a:p>
            <a:pPr eaLnBrk="1" hangingPunct="1">
              <a:lnSpc>
                <a:spcPct val="105000"/>
              </a:lnSpc>
            </a:pPr>
            <a:r>
              <a:rPr lang="en-US" altLang="en-US"/>
              <a:t>Exemple de utilizare a structurilor:</a:t>
            </a:r>
          </a:p>
          <a:p>
            <a:pPr lvl="1" eaLnBrk="1" hangingPunct="1">
              <a:lnSpc>
                <a:spcPct val="105000"/>
              </a:lnSpc>
            </a:pPr>
            <a:r>
              <a:rPr lang="en-US" altLang="en-US"/>
              <a:t>SISD</a:t>
            </a:r>
          </a:p>
          <a:p>
            <a:pPr lvl="1" eaLnBrk="1" hangingPunct="1">
              <a:lnSpc>
                <a:spcPct val="105000"/>
              </a:lnSpc>
            </a:pPr>
            <a:r>
              <a:rPr lang="en-US" altLang="en-US"/>
              <a:t>SIMD</a:t>
            </a:r>
          </a:p>
          <a:p>
            <a:pPr lvl="1" eaLnBrk="1" hangingPunct="1">
              <a:lnSpc>
                <a:spcPct val="105000"/>
              </a:lnSpc>
            </a:pPr>
            <a:r>
              <a:rPr lang="en-US" altLang="en-US"/>
              <a:t>MIMD</a:t>
            </a:r>
          </a:p>
          <a:p>
            <a:pPr eaLnBrk="1" hangingPunct="1">
              <a:lnSpc>
                <a:spcPct val="105000"/>
              </a:lnSpc>
            </a:pPr>
            <a:r>
              <a:rPr lang="en-US" altLang="en-US"/>
              <a:t>Exemplu cu/fara dependenta de date pe sisteme de calcul MIMD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2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40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40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20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145FD-C233-44E2-9546-9D3037B96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2C226-6A68-410A-858B-F298FC46D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8914" name="Picture 2" descr="The Summit supercomputer, the world's fastest computer as of June 2018.">
            <a:extLst>
              <a:ext uri="{FF2B5EF4-FFF2-40B4-BE49-F238E27FC236}">
                <a16:creationId xmlns:a16="http://schemas.microsoft.com/office/drawing/2014/main" id="{BFF4AD7B-C11B-4A3E-9DC1-CF0817140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76102"/>
            <a:ext cx="8370729" cy="6192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39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AAF09-8E27-49FF-A85A-0EBE2F74A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332656"/>
            <a:ext cx="7315200" cy="708025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TOP 10 Sites for November 2019</a:t>
            </a:r>
            <a:br>
              <a:rPr lang="en-US" dirty="0"/>
            </a:br>
            <a:r>
              <a:rPr lang="en-US" dirty="0" err="1"/>
              <a:t>cont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18FB72-506D-4245-B7B1-4715F2993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694" y="1268413"/>
            <a:ext cx="6492150" cy="54006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DF1D7-849C-4446-B78E-E808A1B6F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633973"/>
            <a:ext cx="7342584" cy="708025"/>
          </a:xfrm>
        </p:spPr>
        <p:txBody>
          <a:bodyPr/>
          <a:lstStyle/>
          <a:p>
            <a:r>
              <a:rPr lang="en-US" sz="2800" dirty="0"/>
              <a:t>Sunway </a:t>
            </a:r>
            <a:r>
              <a:rPr lang="en-US" sz="2800" dirty="0" err="1"/>
              <a:t>TaihuLight</a:t>
            </a:r>
            <a:r>
              <a:rPr lang="en-US" sz="2800" dirty="0"/>
              <a:t>: </a:t>
            </a:r>
            <a:br>
              <a:rPr lang="en-US" sz="2800" dirty="0"/>
            </a:br>
            <a:r>
              <a:rPr lang="en-US" sz="2800" dirty="0"/>
              <a:t>National Supercomputing Center in Wuxi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39938" name="Picture 2" descr="Imagini pentru sunlight comSunway TaihuLight">
            <a:extLst>
              <a:ext uri="{FF2B5EF4-FFF2-40B4-BE49-F238E27FC236}">
                <a16:creationId xmlns:a16="http://schemas.microsoft.com/office/drawing/2014/main" id="{8EF759E1-83C4-4FF0-9F46-4A3663C23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132856"/>
            <a:ext cx="8697976" cy="388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8493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07E395-7252-4C7E-A1F1-AE279C191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20D2A-A78B-4016-AE69-0B31CF76F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96975"/>
            <a:ext cx="8784976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079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8E34B-A424-4E7D-ABA3-2418D9A4D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476672"/>
            <a:ext cx="7315200" cy="708025"/>
          </a:xfrm>
        </p:spPr>
        <p:txBody>
          <a:bodyPr/>
          <a:lstStyle/>
          <a:p>
            <a:r>
              <a:rPr lang="en-US" sz="3200" b="0" dirty="0"/>
              <a:t>Summit - IBM Power System AC922</a:t>
            </a:r>
            <a:br>
              <a:rPr lang="en-US" b="0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B27F00-5378-4E28-8558-39F455B1F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0321" y="0"/>
            <a:ext cx="9234321" cy="683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072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7FF1D21C-463E-41B7-8285-CDA06AED41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Sunway TahuLight MPP</a:t>
            </a:r>
          </a:p>
        </p:txBody>
      </p:sp>
      <p:sp>
        <p:nvSpPr>
          <p:cNvPr id="36867" name="Content Placeholder 2">
            <a:extLst>
              <a:ext uri="{FF2B5EF4-FFF2-40B4-BE49-F238E27FC236}">
                <a16:creationId xmlns:a16="http://schemas.microsoft.com/office/drawing/2014/main" id="{C96648FD-7397-49CA-A64E-6A108D73005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6FD4C9-1C3A-444C-8188-719878BD7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448"/>
            <a:ext cx="9144000" cy="664910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OFCBLD03">
            <a:extLst>
              <a:ext uri="{FF2B5EF4-FFF2-40B4-BE49-F238E27FC236}">
                <a16:creationId xmlns:a16="http://schemas.microsoft.com/office/drawing/2014/main" id="{96D14F01-D75A-4B67-BCF0-0C0F0C7E96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2005013"/>
            <a:ext cx="1182688" cy="98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7891" name="Group 3">
            <a:extLst>
              <a:ext uri="{FF2B5EF4-FFF2-40B4-BE49-F238E27FC236}">
                <a16:creationId xmlns:a16="http://schemas.microsoft.com/office/drawing/2014/main" id="{03F53AA6-7292-46BD-A4FB-F1C7765989B4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4191000"/>
            <a:ext cx="1617663" cy="1160463"/>
            <a:chOff x="913" y="2523"/>
            <a:chExt cx="1083" cy="743"/>
          </a:xfrm>
        </p:grpSpPr>
        <p:grpSp>
          <p:nvGrpSpPr>
            <p:cNvPr id="38311" name="Group 4">
              <a:extLst>
                <a:ext uri="{FF2B5EF4-FFF2-40B4-BE49-F238E27FC236}">
                  <a16:creationId xmlns:a16="http://schemas.microsoft.com/office/drawing/2014/main" id="{E38CA1F6-C590-45DC-AF37-E211E39FC6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50" y="3092"/>
              <a:ext cx="666" cy="126"/>
              <a:chOff x="1150" y="3092"/>
              <a:chExt cx="666" cy="126"/>
            </a:xfrm>
          </p:grpSpPr>
          <p:grpSp>
            <p:nvGrpSpPr>
              <p:cNvPr id="38352" name="Group 5">
                <a:extLst>
                  <a:ext uri="{FF2B5EF4-FFF2-40B4-BE49-F238E27FC236}">
                    <a16:creationId xmlns:a16="http://schemas.microsoft.com/office/drawing/2014/main" id="{26547403-5084-446C-9498-D0B35ECDCA2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50" y="3092"/>
                <a:ext cx="666" cy="126"/>
                <a:chOff x="1150" y="3092"/>
                <a:chExt cx="666" cy="126"/>
              </a:xfrm>
            </p:grpSpPr>
            <p:sp>
              <p:nvSpPr>
                <p:cNvPr id="38388" name="Rectangle 6">
                  <a:extLst>
                    <a:ext uri="{FF2B5EF4-FFF2-40B4-BE49-F238E27FC236}">
                      <a16:creationId xmlns:a16="http://schemas.microsoft.com/office/drawing/2014/main" id="{3EA57691-8D3A-4C2C-AFF2-9B689AAA1AF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54" y="3200"/>
                  <a:ext cx="656" cy="18"/>
                </a:xfrm>
                <a:prstGeom prst="rect">
                  <a:avLst/>
                </a:prstGeom>
                <a:solidFill>
                  <a:srgbClr val="C0C0C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389" name="Freeform 7">
                  <a:extLst>
                    <a:ext uri="{FF2B5EF4-FFF2-40B4-BE49-F238E27FC236}">
                      <a16:creationId xmlns:a16="http://schemas.microsoft.com/office/drawing/2014/main" id="{39E807DB-B44D-400C-8652-D326F3133A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0" y="3092"/>
                  <a:ext cx="666" cy="107"/>
                </a:xfrm>
                <a:custGeom>
                  <a:avLst/>
                  <a:gdLst>
                    <a:gd name="T0" fmla="*/ 0 w 666"/>
                    <a:gd name="T1" fmla="*/ 106 h 107"/>
                    <a:gd name="T2" fmla="*/ 665 w 666"/>
                    <a:gd name="T3" fmla="*/ 106 h 107"/>
                    <a:gd name="T4" fmla="*/ 626 w 666"/>
                    <a:gd name="T5" fmla="*/ 1 h 107"/>
                    <a:gd name="T6" fmla="*/ 49 w 666"/>
                    <a:gd name="T7" fmla="*/ 0 h 107"/>
                    <a:gd name="T8" fmla="*/ 0 w 666"/>
                    <a:gd name="T9" fmla="*/ 106 h 10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666" h="107">
                      <a:moveTo>
                        <a:pt x="0" y="106"/>
                      </a:moveTo>
                      <a:lnTo>
                        <a:pt x="665" y="106"/>
                      </a:lnTo>
                      <a:lnTo>
                        <a:pt x="626" y="1"/>
                      </a:lnTo>
                      <a:lnTo>
                        <a:pt x="49" y="0"/>
                      </a:lnTo>
                      <a:lnTo>
                        <a:pt x="0" y="106"/>
                      </a:lnTo>
                    </a:path>
                  </a:pathLst>
                </a:custGeom>
                <a:solidFill>
                  <a:srgbClr val="C0C0C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390" name="Freeform 8">
                  <a:extLst>
                    <a:ext uri="{FF2B5EF4-FFF2-40B4-BE49-F238E27FC236}">
                      <a16:creationId xmlns:a16="http://schemas.microsoft.com/office/drawing/2014/main" id="{028C54B4-6693-4BB4-9E1B-F012EA9BD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70" y="3104"/>
                  <a:ext cx="623" cy="81"/>
                </a:xfrm>
                <a:custGeom>
                  <a:avLst/>
                  <a:gdLst>
                    <a:gd name="T0" fmla="*/ 35 w 623"/>
                    <a:gd name="T1" fmla="*/ 0 h 81"/>
                    <a:gd name="T2" fmla="*/ 0 w 623"/>
                    <a:gd name="T3" fmla="*/ 80 h 81"/>
                    <a:gd name="T4" fmla="*/ 622 w 623"/>
                    <a:gd name="T5" fmla="*/ 80 h 81"/>
                    <a:gd name="T6" fmla="*/ 593 w 623"/>
                    <a:gd name="T7" fmla="*/ 0 h 81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623" h="81">
                      <a:moveTo>
                        <a:pt x="35" y="0"/>
                      </a:moveTo>
                      <a:lnTo>
                        <a:pt x="0" y="80"/>
                      </a:lnTo>
                      <a:lnTo>
                        <a:pt x="622" y="80"/>
                      </a:lnTo>
                      <a:lnTo>
                        <a:pt x="593" y="0"/>
                      </a:lnTo>
                    </a:path>
                  </a:pathLst>
                </a:custGeom>
                <a:noFill/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8353" name="Group 9">
                <a:extLst>
                  <a:ext uri="{FF2B5EF4-FFF2-40B4-BE49-F238E27FC236}">
                    <a16:creationId xmlns:a16="http://schemas.microsoft.com/office/drawing/2014/main" id="{54C7A205-A5F6-4036-9B9A-14646AFC624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22" y="3102"/>
                <a:ext cx="525" cy="25"/>
                <a:chOff x="1222" y="3102"/>
                <a:chExt cx="525" cy="25"/>
              </a:xfrm>
            </p:grpSpPr>
            <p:sp>
              <p:nvSpPr>
                <p:cNvPr id="38382" name="Freeform 10">
                  <a:extLst>
                    <a:ext uri="{FF2B5EF4-FFF2-40B4-BE49-F238E27FC236}">
                      <a16:creationId xmlns:a16="http://schemas.microsoft.com/office/drawing/2014/main" id="{833115C0-F27F-4F9D-BE99-BAFED9CE82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2" y="3102"/>
                  <a:ext cx="23" cy="17"/>
                </a:xfrm>
                <a:custGeom>
                  <a:avLst/>
                  <a:gdLst>
                    <a:gd name="T0" fmla="*/ 6 w 23"/>
                    <a:gd name="T1" fmla="*/ 0 h 17"/>
                    <a:gd name="T2" fmla="*/ 22 w 23"/>
                    <a:gd name="T3" fmla="*/ 0 h 17"/>
                    <a:gd name="T4" fmla="*/ 17 w 23"/>
                    <a:gd name="T5" fmla="*/ 16 h 17"/>
                    <a:gd name="T6" fmla="*/ 0 w 23"/>
                    <a:gd name="T7" fmla="*/ 16 h 17"/>
                    <a:gd name="T8" fmla="*/ 6 w 23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3" h="17">
                      <a:moveTo>
                        <a:pt x="6" y="0"/>
                      </a:moveTo>
                      <a:lnTo>
                        <a:pt x="22" y="0"/>
                      </a:lnTo>
                      <a:lnTo>
                        <a:pt x="17" y="16"/>
                      </a:lnTo>
                      <a:lnTo>
                        <a:pt x="0" y="16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383" name="Freeform 11">
                  <a:extLst>
                    <a:ext uri="{FF2B5EF4-FFF2-40B4-BE49-F238E27FC236}">
                      <a16:creationId xmlns:a16="http://schemas.microsoft.com/office/drawing/2014/main" id="{6594821E-3B63-46CF-98C6-D8C323734A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4" y="3102"/>
                  <a:ext cx="83" cy="15"/>
                </a:xfrm>
                <a:custGeom>
                  <a:avLst/>
                  <a:gdLst>
                    <a:gd name="T0" fmla="*/ 4 w 83"/>
                    <a:gd name="T1" fmla="*/ 0 h 15"/>
                    <a:gd name="T2" fmla="*/ 82 w 83"/>
                    <a:gd name="T3" fmla="*/ 0 h 15"/>
                    <a:gd name="T4" fmla="*/ 79 w 83"/>
                    <a:gd name="T5" fmla="*/ 14 h 15"/>
                    <a:gd name="T6" fmla="*/ 0 w 83"/>
                    <a:gd name="T7" fmla="*/ 14 h 15"/>
                    <a:gd name="T8" fmla="*/ 4 w 83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3" h="15">
                      <a:moveTo>
                        <a:pt x="4" y="0"/>
                      </a:moveTo>
                      <a:lnTo>
                        <a:pt x="82" y="0"/>
                      </a:lnTo>
                      <a:lnTo>
                        <a:pt x="79" y="14"/>
                      </a:lnTo>
                      <a:lnTo>
                        <a:pt x="0" y="14"/>
                      </a:lnTo>
                      <a:lnTo>
                        <a:pt x="4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384" name="Freeform 12">
                  <a:extLst>
                    <a:ext uri="{FF2B5EF4-FFF2-40B4-BE49-F238E27FC236}">
                      <a16:creationId xmlns:a16="http://schemas.microsoft.com/office/drawing/2014/main" id="{BF10978D-4A75-4302-82DA-A66395C025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9" y="3102"/>
                  <a:ext cx="80" cy="17"/>
                </a:xfrm>
                <a:custGeom>
                  <a:avLst/>
                  <a:gdLst>
                    <a:gd name="T0" fmla="*/ 3 w 80"/>
                    <a:gd name="T1" fmla="*/ 0 h 17"/>
                    <a:gd name="T2" fmla="*/ 79 w 80"/>
                    <a:gd name="T3" fmla="*/ 0 h 17"/>
                    <a:gd name="T4" fmla="*/ 78 w 80"/>
                    <a:gd name="T5" fmla="*/ 16 h 17"/>
                    <a:gd name="T6" fmla="*/ 0 w 80"/>
                    <a:gd name="T7" fmla="*/ 16 h 17"/>
                    <a:gd name="T8" fmla="*/ 3 w 80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0" h="17">
                      <a:moveTo>
                        <a:pt x="3" y="0"/>
                      </a:moveTo>
                      <a:lnTo>
                        <a:pt x="79" y="0"/>
                      </a:lnTo>
                      <a:lnTo>
                        <a:pt x="78" y="16"/>
                      </a:lnTo>
                      <a:lnTo>
                        <a:pt x="0" y="16"/>
                      </a:lnTo>
                      <a:lnTo>
                        <a:pt x="3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385" name="Freeform 13">
                  <a:extLst>
                    <a:ext uri="{FF2B5EF4-FFF2-40B4-BE49-F238E27FC236}">
                      <a16:creationId xmlns:a16="http://schemas.microsoft.com/office/drawing/2014/main" id="{0D4EE63B-6B8E-4907-9DFB-1556242FB4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4" y="3102"/>
                  <a:ext cx="82" cy="17"/>
                </a:xfrm>
                <a:custGeom>
                  <a:avLst/>
                  <a:gdLst>
                    <a:gd name="T0" fmla="*/ 1 w 82"/>
                    <a:gd name="T1" fmla="*/ 0 h 17"/>
                    <a:gd name="T2" fmla="*/ 81 w 82"/>
                    <a:gd name="T3" fmla="*/ 0 h 17"/>
                    <a:gd name="T4" fmla="*/ 81 w 82"/>
                    <a:gd name="T5" fmla="*/ 16 h 17"/>
                    <a:gd name="T6" fmla="*/ 0 w 82"/>
                    <a:gd name="T7" fmla="*/ 16 h 17"/>
                    <a:gd name="T8" fmla="*/ 1 w 82"/>
                    <a:gd name="T9" fmla="*/ 0 h 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2" h="17">
                      <a:moveTo>
                        <a:pt x="1" y="0"/>
                      </a:moveTo>
                      <a:lnTo>
                        <a:pt x="81" y="0"/>
                      </a:lnTo>
                      <a:lnTo>
                        <a:pt x="81" y="16"/>
                      </a:lnTo>
                      <a:lnTo>
                        <a:pt x="0" y="16"/>
                      </a:lnTo>
                      <a:lnTo>
                        <a:pt x="1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386" name="Freeform 14">
                  <a:extLst>
                    <a:ext uri="{FF2B5EF4-FFF2-40B4-BE49-F238E27FC236}">
                      <a16:creationId xmlns:a16="http://schemas.microsoft.com/office/drawing/2014/main" id="{E3688E3D-8B35-410A-809F-CA067A03859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71" y="3102"/>
                  <a:ext cx="71" cy="18"/>
                </a:xfrm>
                <a:custGeom>
                  <a:avLst/>
                  <a:gdLst>
                    <a:gd name="T0" fmla="*/ 0 w 71"/>
                    <a:gd name="T1" fmla="*/ 0 h 18"/>
                    <a:gd name="T2" fmla="*/ 68 w 71"/>
                    <a:gd name="T3" fmla="*/ 0 h 18"/>
                    <a:gd name="T4" fmla="*/ 70 w 71"/>
                    <a:gd name="T5" fmla="*/ 17 h 18"/>
                    <a:gd name="T6" fmla="*/ 0 w 71"/>
                    <a:gd name="T7" fmla="*/ 17 h 18"/>
                    <a:gd name="T8" fmla="*/ 0 w 71"/>
                    <a:gd name="T9" fmla="*/ 0 h 18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71" h="18">
                      <a:moveTo>
                        <a:pt x="0" y="0"/>
                      </a:moveTo>
                      <a:lnTo>
                        <a:pt x="68" y="0"/>
                      </a:lnTo>
                      <a:lnTo>
                        <a:pt x="70" y="17"/>
                      </a:lnTo>
                      <a:lnTo>
                        <a:pt x="0" y="17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387" name="Freeform 15">
                  <a:extLst>
                    <a:ext uri="{FF2B5EF4-FFF2-40B4-BE49-F238E27FC236}">
                      <a16:creationId xmlns:a16="http://schemas.microsoft.com/office/drawing/2014/main" id="{099CE27F-7445-4F96-8043-FEBCBBB560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60" y="3112"/>
                  <a:ext cx="87" cy="15"/>
                </a:xfrm>
                <a:custGeom>
                  <a:avLst/>
                  <a:gdLst>
                    <a:gd name="T0" fmla="*/ 0 w 87"/>
                    <a:gd name="T1" fmla="*/ 0 h 15"/>
                    <a:gd name="T2" fmla="*/ 78 w 87"/>
                    <a:gd name="T3" fmla="*/ 0 h 15"/>
                    <a:gd name="T4" fmla="*/ 86 w 87"/>
                    <a:gd name="T5" fmla="*/ 14 h 15"/>
                    <a:gd name="T6" fmla="*/ 4 w 87"/>
                    <a:gd name="T7" fmla="*/ 14 h 15"/>
                    <a:gd name="T8" fmla="*/ 0 w 87"/>
                    <a:gd name="T9" fmla="*/ 0 h 1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87" h="15">
                      <a:moveTo>
                        <a:pt x="0" y="0"/>
                      </a:moveTo>
                      <a:lnTo>
                        <a:pt x="78" y="0"/>
                      </a:lnTo>
                      <a:lnTo>
                        <a:pt x="86" y="14"/>
                      </a:lnTo>
                      <a:lnTo>
                        <a:pt x="4" y="14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80808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38354" name="Group 16">
                <a:extLst>
                  <a:ext uri="{FF2B5EF4-FFF2-40B4-BE49-F238E27FC236}">
                    <a16:creationId xmlns:a16="http://schemas.microsoft.com/office/drawing/2014/main" id="{6B847045-6569-4AD3-A1C1-7607027D98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06" y="3130"/>
                <a:ext cx="543" cy="42"/>
                <a:chOff x="1206" y="3130"/>
                <a:chExt cx="543" cy="42"/>
              </a:xfrm>
            </p:grpSpPr>
            <p:grpSp>
              <p:nvGrpSpPr>
                <p:cNvPr id="38355" name="Group 17">
                  <a:extLst>
                    <a:ext uri="{FF2B5EF4-FFF2-40B4-BE49-F238E27FC236}">
                      <a16:creationId xmlns:a16="http://schemas.microsoft.com/office/drawing/2014/main" id="{40B81B42-8D3B-40AA-A7C2-5C29D424767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54" y="3132"/>
                  <a:ext cx="265" cy="36"/>
                  <a:chOff x="1254" y="3132"/>
                  <a:chExt cx="265" cy="36"/>
                </a:xfrm>
              </p:grpSpPr>
              <p:sp>
                <p:nvSpPr>
                  <p:cNvPr id="38378" name="Line 18">
                    <a:extLst>
                      <a:ext uri="{FF2B5EF4-FFF2-40B4-BE49-F238E27FC236}">
                        <a16:creationId xmlns:a16="http://schemas.microsoft.com/office/drawing/2014/main" id="{20F04629-97F0-464C-98CC-E01D1AEF888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54" y="3132"/>
                    <a:ext cx="250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379" name="Line 19">
                    <a:extLst>
                      <a:ext uri="{FF2B5EF4-FFF2-40B4-BE49-F238E27FC236}">
                        <a16:creationId xmlns:a16="http://schemas.microsoft.com/office/drawing/2014/main" id="{1D701F88-407A-494E-908B-4887D851440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65" y="3144"/>
                    <a:ext cx="254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380" name="Line 20">
                    <a:extLst>
                      <a:ext uri="{FF2B5EF4-FFF2-40B4-BE49-F238E27FC236}">
                        <a16:creationId xmlns:a16="http://schemas.microsoft.com/office/drawing/2014/main" id="{914FF5D6-15D0-43F7-B9D2-07D3725120C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68" y="3156"/>
                    <a:ext cx="220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381" name="Line 21">
                    <a:extLst>
                      <a:ext uri="{FF2B5EF4-FFF2-40B4-BE49-F238E27FC236}">
                        <a16:creationId xmlns:a16="http://schemas.microsoft.com/office/drawing/2014/main" id="{14EFB5AB-C547-4F4D-B020-35EE8D2567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73" y="3168"/>
                    <a:ext cx="23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356" name="Group 22">
                  <a:extLst>
                    <a:ext uri="{FF2B5EF4-FFF2-40B4-BE49-F238E27FC236}">
                      <a16:creationId xmlns:a16="http://schemas.microsoft.com/office/drawing/2014/main" id="{765CAC6E-EFC9-4123-A97B-662C113E08D1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06" y="3137"/>
                  <a:ext cx="38" cy="24"/>
                  <a:chOff x="1206" y="3137"/>
                  <a:chExt cx="38" cy="24"/>
                </a:xfrm>
              </p:grpSpPr>
              <p:sp>
                <p:nvSpPr>
                  <p:cNvPr id="38375" name="Line 23">
                    <a:extLst>
                      <a:ext uri="{FF2B5EF4-FFF2-40B4-BE49-F238E27FC236}">
                        <a16:creationId xmlns:a16="http://schemas.microsoft.com/office/drawing/2014/main" id="{EE4A9736-C935-47FD-9C79-E773A37D4E3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18" y="3137"/>
                    <a:ext cx="18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376" name="Line 24">
                    <a:extLst>
                      <a:ext uri="{FF2B5EF4-FFF2-40B4-BE49-F238E27FC236}">
                        <a16:creationId xmlns:a16="http://schemas.microsoft.com/office/drawing/2014/main" id="{ABC84AE1-7F40-4313-877A-54BED75EE5B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13" y="3150"/>
                    <a:ext cx="17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377" name="Line 25">
                    <a:extLst>
                      <a:ext uri="{FF2B5EF4-FFF2-40B4-BE49-F238E27FC236}">
                        <a16:creationId xmlns:a16="http://schemas.microsoft.com/office/drawing/2014/main" id="{B6E4C9F7-1CA4-404A-AEEA-3D9FF94B3973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06" y="3161"/>
                    <a:ext cx="38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357" name="Group 26">
                  <a:extLst>
                    <a:ext uri="{FF2B5EF4-FFF2-40B4-BE49-F238E27FC236}">
                      <a16:creationId xmlns:a16="http://schemas.microsoft.com/office/drawing/2014/main" id="{E6B093C1-E918-429B-B0E4-FB433D18F4A4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312" y="3130"/>
                  <a:ext cx="241" cy="39"/>
                  <a:chOff x="1312" y="3130"/>
                  <a:chExt cx="241" cy="39"/>
                </a:xfrm>
              </p:grpSpPr>
              <p:sp>
                <p:nvSpPr>
                  <p:cNvPr id="38369" name="Line 27">
                    <a:extLst>
                      <a:ext uri="{FF2B5EF4-FFF2-40B4-BE49-F238E27FC236}">
                        <a16:creationId xmlns:a16="http://schemas.microsoft.com/office/drawing/2014/main" id="{1ED2DEBB-65BC-4E40-A6FA-3D93FC9DD06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12" y="3168"/>
                    <a:ext cx="148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370" name="Line 28">
                    <a:extLst>
                      <a:ext uri="{FF2B5EF4-FFF2-40B4-BE49-F238E27FC236}">
                        <a16:creationId xmlns:a16="http://schemas.microsoft.com/office/drawing/2014/main" id="{C28CB9ED-CACE-4E79-A0B9-8A9880A8DE4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24" y="3130"/>
                    <a:ext cx="2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371" name="Line 29">
                    <a:extLst>
                      <a:ext uri="{FF2B5EF4-FFF2-40B4-BE49-F238E27FC236}">
                        <a16:creationId xmlns:a16="http://schemas.microsoft.com/office/drawing/2014/main" id="{FBA889EC-0CC2-4DD3-8058-96F2D4D7C8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34" y="3144"/>
                    <a:ext cx="1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372" name="Line 30">
                    <a:extLst>
                      <a:ext uri="{FF2B5EF4-FFF2-40B4-BE49-F238E27FC236}">
                        <a16:creationId xmlns:a16="http://schemas.microsoft.com/office/drawing/2014/main" id="{2F3DB164-B1F7-4D5B-9FB0-BED774D83636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14" y="3157"/>
                    <a:ext cx="3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373" name="Line 31">
                    <a:extLst>
                      <a:ext uri="{FF2B5EF4-FFF2-40B4-BE49-F238E27FC236}">
                        <a16:creationId xmlns:a16="http://schemas.microsoft.com/office/drawing/2014/main" id="{2DF432F0-86F4-45B4-BB73-823C99B12D5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474" y="3168"/>
                    <a:ext cx="17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374" name="Line 32">
                    <a:extLst>
                      <a:ext uri="{FF2B5EF4-FFF2-40B4-BE49-F238E27FC236}">
                        <a16:creationId xmlns:a16="http://schemas.microsoft.com/office/drawing/2014/main" id="{245EB6E2-73F7-4CD6-B203-23547650D970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07" y="3169"/>
                    <a:ext cx="45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358" name="Group 33">
                  <a:extLst>
                    <a:ext uri="{FF2B5EF4-FFF2-40B4-BE49-F238E27FC236}">
                      <a16:creationId xmlns:a16="http://schemas.microsoft.com/office/drawing/2014/main" id="{A1F16017-21FE-4CAE-9E2B-0CC69B2AFC3B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575" y="3137"/>
                  <a:ext cx="69" cy="33"/>
                  <a:chOff x="1575" y="3137"/>
                  <a:chExt cx="69" cy="33"/>
                </a:xfrm>
              </p:grpSpPr>
              <p:sp>
                <p:nvSpPr>
                  <p:cNvPr id="38366" name="Line 34">
                    <a:extLst>
                      <a:ext uri="{FF2B5EF4-FFF2-40B4-BE49-F238E27FC236}">
                        <a16:creationId xmlns:a16="http://schemas.microsoft.com/office/drawing/2014/main" id="{DD27E4B5-B06C-4B0E-9B75-93A8260D598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75" y="3137"/>
                    <a:ext cx="65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367" name="Line 35">
                    <a:extLst>
                      <a:ext uri="{FF2B5EF4-FFF2-40B4-BE49-F238E27FC236}">
                        <a16:creationId xmlns:a16="http://schemas.microsoft.com/office/drawing/2014/main" id="{96F43DE1-0D98-4D72-8EE2-0DC75B591108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85" y="3153"/>
                    <a:ext cx="57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368" name="Line 36">
                    <a:extLst>
                      <a:ext uri="{FF2B5EF4-FFF2-40B4-BE49-F238E27FC236}">
                        <a16:creationId xmlns:a16="http://schemas.microsoft.com/office/drawing/2014/main" id="{D6E5E4C5-4ABC-4D8F-AEAC-E252833FE22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586" y="3170"/>
                    <a:ext cx="58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359" name="Group 37">
                  <a:extLst>
                    <a:ext uri="{FF2B5EF4-FFF2-40B4-BE49-F238E27FC236}">
                      <a16:creationId xmlns:a16="http://schemas.microsoft.com/office/drawing/2014/main" id="{68AFFC1F-6D2C-4878-BE27-B8A0C35D403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665" y="3137"/>
                  <a:ext cx="84" cy="35"/>
                  <a:chOff x="1665" y="3137"/>
                  <a:chExt cx="84" cy="35"/>
                </a:xfrm>
              </p:grpSpPr>
              <p:sp>
                <p:nvSpPr>
                  <p:cNvPr id="38360" name="Line 38">
                    <a:extLst>
                      <a:ext uri="{FF2B5EF4-FFF2-40B4-BE49-F238E27FC236}">
                        <a16:creationId xmlns:a16="http://schemas.microsoft.com/office/drawing/2014/main" id="{3C9AE78A-0110-4D16-82C3-A5A64D21C46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72" y="3137"/>
                    <a:ext cx="62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361" name="Line 39">
                    <a:extLst>
                      <a:ext uri="{FF2B5EF4-FFF2-40B4-BE49-F238E27FC236}">
                        <a16:creationId xmlns:a16="http://schemas.microsoft.com/office/drawing/2014/main" id="{4F82A905-B32E-4495-B757-CECCAC1C15C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65" y="3151"/>
                    <a:ext cx="4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362" name="Line 40">
                    <a:extLst>
                      <a:ext uri="{FF2B5EF4-FFF2-40B4-BE49-F238E27FC236}">
                        <a16:creationId xmlns:a16="http://schemas.microsoft.com/office/drawing/2014/main" id="{12B7E917-D3E1-4D48-A7CF-88AF75C5B7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72" y="3161"/>
                    <a:ext cx="45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363" name="Line 41">
                    <a:extLst>
                      <a:ext uri="{FF2B5EF4-FFF2-40B4-BE49-F238E27FC236}">
                        <a16:creationId xmlns:a16="http://schemas.microsoft.com/office/drawing/2014/main" id="{5D46A655-FDC6-4368-A399-C58974F84999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669" y="3172"/>
                    <a:ext cx="58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364" name="Line 42">
                    <a:extLst>
                      <a:ext uri="{FF2B5EF4-FFF2-40B4-BE49-F238E27FC236}">
                        <a16:creationId xmlns:a16="http://schemas.microsoft.com/office/drawing/2014/main" id="{D789B317-5B10-4FE6-8BC4-8117D9202D5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34" y="3151"/>
                    <a:ext cx="11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365" name="Line 43">
                    <a:extLst>
                      <a:ext uri="{FF2B5EF4-FFF2-40B4-BE49-F238E27FC236}">
                        <a16:creationId xmlns:a16="http://schemas.microsoft.com/office/drawing/2014/main" id="{13A9E3E3-E471-4C7E-9573-B5596837748E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740" y="3167"/>
                    <a:ext cx="9" cy="0"/>
                  </a:xfrm>
                  <a:prstGeom prst="line">
                    <a:avLst/>
                  </a:prstGeom>
                  <a:noFill/>
                  <a:ln w="12700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38312" name="Group 44">
              <a:extLst>
                <a:ext uri="{FF2B5EF4-FFF2-40B4-BE49-F238E27FC236}">
                  <a16:creationId xmlns:a16="http://schemas.microsoft.com/office/drawing/2014/main" id="{11B2D92E-1B4A-4A4E-9564-9EE1659A4A1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20" y="3161"/>
              <a:ext cx="176" cy="105"/>
              <a:chOff x="1820" y="3161"/>
              <a:chExt cx="176" cy="105"/>
            </a:xfrm>
          </p:grpSpPr>
          <p:sp>
            <p:nvSpPr>
              <p:cNvPr id="38341" name="Freeform 45">
                <a:extLst>
                  <a:ext uri="{FF2B5EF4-FFF2-40B4-BE49-F238E27FC236}">
                    <a16:creationId xmlns:a16="http://schemas.microsoft.com/office/drawing/2014/main" id="{B165A42C-99F7-490B-A922-12E91140C7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20" y="3161"/>
                <a:ext cx="176" cy="70"/>
              </a:xfrm>
              <a:custGeom>
                <a:avLst/>
                <a:gdLst>
                  <a:gd name="T0" fmla="*/ 0 w 176"/>
                  <a:gd name="T1" fmla="*/ 0 h 70"/>
                  <a:gd name="T2" fmla="*/ 33 w 176"/>
                  <a:gd name="T3" fmla="*/ 3 h 70"/>
                  <a:gd name="T4" fmla="*/ 57 w 176"/>
                  <a:gd name="T5" fmla="*/ 5 h 70"/>
                  <a:gd name="T6" fmla="*/ 78 w 176"/>
                  <a:gd name="T7" fmla="*/ 8 h 70"/>
                  <a:gd name="T8" fmla="*/ 100 w 176"/>
                  <a:gd name="T9" fmla="*/ 13 h 70"/>
                  <a:gd name="T10" fmla="*/ 115 w 176"/>
                  <a:gd name="T11" fmla="*/ 16 h 70"/>
                  <a:gd name="T12" fmla="*/ 134 w 176"/>
                  <a:gd name="T13" fmla="*/ 21 h 70"/>
                  <a:gd name="T14" fmla="*/ 144 w 176"/>
                  <a:gd name="T15" fmla="*/ 24 h 70"/>
                  <a:gd name="T16" fmla="*/ 152 w 176"/>
                  <a:gd name="T17" fmla="*/ 26 h 70"/>
                  <a:gd name="T18" fmla="*/ 156 w 176"/>
                  <a:gd name="T19" fmla="*/ 28 h 70"/>
                  <a:gd name="T20" fmla="*/ 160 w 176"/>
                  <a:gd name="T21" fmla="*/ 29 h 70"/>
                  <a:gd name="T22" fmla="*/ 164 w 176"/>
                  <a:gd name="T23" fmla="*/ 31 h 70"/>
                  <a:gd name="T24" fmla="*/ 169 w 176"/>
                  <a:gd name="T25" fmla="*/ 34 h 70"/>
                  <a:gd name="T26" fmla="*/ 173 w 176"/>
                  <a:gd name="T27" fmla="*/ 37 h 70"/>
                  <a:gd name="T28" fmla="*/ 175 w 176"/>
                  <a:gd name="T29" fmla="*/ 41 h 70"/>
                  <a:gd name="T30" fmla="*/ 175 w 176"/>
                  <a:gd name="T31" fmla="*/ 44 h 70"/>
                  <a:gd name="T32" fmla="*/ 174 w 176"/>
                  <a:gd name="T33" fmla="*/ 48 h 70"/>
                  <a:gd name="T34" fmla="*/ 173 w 176"/>
                  <a:gd name="T35" fmla="*/ 53 h 70"/>
                  <a:gd name="T36" fmla="*/ 171 w 176"/>
                  <a:gd name="T37" fmla="*/ 57 h 70"/>
                  <a:gd name="T38" fmla="*/ 168 w 176"/>
                  <a:gd name="T39" fmla="*/ 60 h 70"/>
                  <a:gd name="T40" fmla="*/ 164 w 176"/>
                  <a:gd name="T41" fmla="*/ 64 h 70"/>
                  <a:gd name="T42" fmla="*/ 160 w 176"/>
                  <a:gd name="T43" fmla="*/ 66 h 70"/>
                  <a:gd name="T44" fmla="*/ 155 w 176"/>
                  <a:gd name="T45" fmla="*/ 67 h 70"/>
                  <a:gd name="T46" fmla="*/ 150 w 176"/>
                  <a:gd name="T47" fmla="*/ 69 h 70"/>
                  <a:gd name="T48" fmla="*/ 143 w 176"/>
                  <a:gd name="T49" fmla="*/ 69 h 70"/>
                  <a:gd name="T50" fmla="*/ 137 w 176"/>
                  <a:gd name="T51" fmla="*/ 68 h 70"/>
                  <a:gd name="T52" fmla="*/ 127 w 176"/>
                  <a:gd name="T53" fmla="*/ 66 h 70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</a:gdLst>
                <a:ahLst/>
                <a:cxnLst>
                  <a:cxn ang="T54">
                    <a:pos x="T0" y="T1"/>
                  </a:cxn>
                  <a:cxn ang="T55">
                    <a:pos x="T2" y="T3"/>
                  </a:cxn>
                  <a:cxn ang="T56">
                    <a:pos x="T4" y="T5"/>
                  </a:cxn>
                  <a:cxn ang="T57">
                    <a:pos x="T6" y="T7"/>
                  </a:cxn>
                  <a:cxn ang="T58">
                    <a:pos x="T8" y="T9"/>
                  </a:cxn>
                  <a:cxn ang="T59">
                    <a:pos x="T10" y="T11"/>
                  </a:cxn>
                  <a:cxn ang="T60">
                    <a:pos x="T12" y="T13"/>
                  </a:cxn>
                  <a:cxn ang="T61">
                    <a:pos x="T14" y="T15"/>
                  </a:cxn>
                  <a:cxn ang="T62">
                    <a:pos x="T16" y="T17"/>
                  </a:cxn>
                  <a:cxn ang="T63">
                    <a:pos x="T18" y="T19"/>
                  </a:cxn>
                  <a:cxn ang="T64">
                    <a:pos x="T20" y="T21"/>
                  </a:cxn>
                  <a:cxn ang="T65">
                    <a:pos x="T22" y="T23"/>
                  </a:cxn>
                  <a:cxn ang="T66">
                    <a:pos x="T24" y="T25"/>
                  </a:cxn>
                  <a:cxn ang="T67">
                    <a:pos x="T26" y="T27"/>
                  </a:cxn>
                  <a:cxn ang="T68">
                    <a:pos x="T28" y="T29"/>
                  </a:cxn>
                  <a:cxn ang="T69">
                    <a:pos x="T30" y="T31"/>
                  </a:cxn>
                  <a:cxn ang="T70">
                    <a:pos x="T32" y="T33"/>
                  </a:cxn>
                  <a:cxn ang="T71">
                    <a:pos x="T34" y="T35"/>
                  </a:cxn>
                  <a:cxn ang="T72">
                    <a:pos x="T36" y="T37"/>
                  </a:cxn>
                  <a:cxn ang="T73">
                    <a:pos x="T38" y="T39"/>
                  </a:cxn>
                  <a:cxn ang="T74">
                    <a:pos x="T40" y="T41"/>
                  </a:cxn>
                  <a:cxn ang="T75">
                    <a:pos x="T42" y="T43"/>
                  </a:cxn>
                  <a:cxn ang="T76">
                    <a:pos x="T44" y="T45"/>
                  </a:cxn>
                  <a:cxn ang="T77">
                    <a:pos x="T46" y="T47"/>
                  </a:cxn>
                  <a:cxn ang="T78">
                    <a:pos x="T48" y="T49"/>
                  </a:cxn>
                  <a:cxn ang="T79">
                    <a:pos x="T50" y="T51"/>
                  </a:cxn>
                  <a:cxn ang="T80">
                    <a:pos x="T52" y="T53"/>
                  </a:cxn>
                </a:cxnLst>
                <a:rect l="0" t="0" r="r" b="b"/>
                <a:pathLst>
                  <a:path w="176" h="70">
                    <a:moveTo>
                      <a:pt x="0" y="0"/>
                    </a:moveTo>
                    <a:lnTo>
                      <a:pt x="33" y="3"/>
                    </a:lnTo>
                    <a:lnTo>
                      <a:pt x="57" y="5"/>
                    </a:lnTo>
                    <a:lnTo>
                      <a:pt x="78" y="8"/>
                    </a:lnTo>
                    <a:lnTo>
                      <a:pt x="100" y="13"/>
                    </a:lnTo>
                    <a:lnTo>
                      <a:pt x="115" y="16"/>
                    </a:lnTo>
                    <a:lnTo>
                      <a:pt x="134" y="21"/>
                    </a:lnTo>
                    <a:lnTo>
                      <a:pt x="144" y="24"/>
                    </a:lnTo>
                    <a:lnTo>
                      <a:pt x="152" y="26"/>
                    </a:lnTo>
                    <a:lnTo>
                      <a:pt x="156" y="28"/>
                    </a:lnTo>
                    <a:lnTo>
                      <a:pt x="160" y="29"/>
                    </a:lnTo>
                    <a:lnTo>
                      <a:pt x="164" y="31"/>
                    </a:lnTo>
                    <a:lnTo>
                      <a:pt x="169" y="34"/>
                    </a:lnTo>
                    <a:lnTo>
                      <a:pt x="173" y="37"/>
                    </a:lnTo>
                    <a:lnTo>
                      <a:pt x="175" y="41"/>
                    </a:lnTo>
                    <a:lnTo>
                      <a:pt x="175" y="44"/>
                    </a:lnTo>
                    <a:lnTo>
                      <a:pt x="174" y="48"/>
                    </a:lnTo>
                    <a:lnTo>
                      <a:pt x="173" y="53"/>
                    </a:lnTo>
                    <a:lnTo>
                      <a:pt x="171" y="57"/>
                    </a:lnTo>
                    <a:lnTo>
                      <a:pt x="168" y="60"/>
                    </a:lnTo>
                    <a:lnTo>
                      <a:pt x="164" y="64"/>
                    </a:lnTo>
                    <a:lnTo>
                      <a:pt x="160" y="66"/>
                    </a:lnTo>
                    <a:lnTo>
                      <a:pt x="155" y="67"/>
                    </a:lnTo>
                    <a:lnTo>
                      <a:pt x="150" y="69"/>
                    </a:lnTo>
                    <a:lnTo>
                      <a:pt x="143" y="69"/>
                    </a:lnTo>
                    <a:lnTo>
                      <a:pt x="137" y="68"/>
                    </a:lnTo>
                    <a:lnTo>
                      <a:pt x="127" y="66"/>
                    </a:lnTo>
                  </a:path>
                </a:pathLst>
              </a:custGeom>
              <a:noFill/>
              <a:ln w="25400" cap="rnd" cmpd="sng">
                <a:solidFill>
                  <a:srgbClr val="C0C0C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38342" name="Group 46">
                <a:extLst>
                  <a:ext uri="{FF2B5EF4-FFF2-40B4-BE49-F238E27FC236}">
                    <a16:creationId xmlns:a16="http://schemas.microsoft.com/office/drawing/2014/main" id="{17738692-201B-4575-9841-AA177EFAE3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8" y="3196"/>
                <a:ext cx="122" cy="70"/>
                <a:chOff x="1828" y="3196"/>
                <a:chExt cx="122" cy="70"/>
              </a:xfrm>
            </p:grpSpPr>
            <p:grpSp>
              <p:nvGrpSpPr>
                <p:cNvPr id="38343" name="Group 47">
                  <a:extLst>
                    <a:ext uri="{FF2B5EF4-FFF2-40B4-BE49-F238E27FC236}">
                      <a16:creationId xmlns:a16="http://schemas.microsoft.com/office/drawing/2014/main" id="{99FE877F-E49F-4D73-9A19-EEF31DE27826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28" y="3196"/>
                  <a:ext cx="122" cy="70"/>
                  <a:chOff x="1828" y="3196"/>
                  <a:chExt cx="122" cy="70"/>
                </a:xfrm>
              </p:grpSpPr>
              <p:sp>
                <p:nvSpPr>
                  <p:cNvPr id="38348" name="Freeform 48">
                    <a:extLst>
                      <a:ext uri="{FF2B5EF4-FFF2-40B4-BE49-F238E27FC236}">
                        <a16:creationId xmlns:a16="http://schemas.microsoft.com/office/drawing/2014/main" id="{CD44EB27-02AF-4347-AA37-AAD83B00576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28" y="3196"/>
                    <a:ext cx="75" cy="44"/>
                  </a:xfrm>
                  <a:custGeom>
                    <a:avLst/>
                    <a:gdLst>
                      <a:gd name="T0" fmla="*/ 0 w 75"/>
                      <a:gd name="T1" fmla="*/ 26 h 44"/>
                      <a:gd name="T2" fmla="*/ 19 w 75"/>
                      <a:gd name="T3" fmla="*/ 0 h 44"/>
                      <a:gd name="T4" fmla="*/ 74 w 75"/>
                      <a:gd name="T5" fmla="*/ 14 h 44"/>
                      <a:gd name="T6" fmla="*/ 52 w 75"/>
                      <a:gd name="T7" fmla="*/ 43 h 44"/>
                      <a:gd name="T8" fmla="*/ 0 w 75"/>
                      <a:gd name="T9" fmla="*/ 26 h 44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75" h="44">
                        <a:moveTo>
                          <a:pt x="0" y="26"/>
                        </a:moveTo>
                        <a:lnTo>
                          <a:pt x="19" y="0"/>
                        </a:lnTo>
                        <a:lnTo>
                          <a:pt x="74" y="14"/>
                        </a:lnTo>
                        <a:lnTo>
                          <a:pt x="52" y="43"/>
                        </a:lnTo>
                        <a:lnTo>
                          <a:pt x="0" y="26"/>
                        </a:lnTo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 cap="rnd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349" name="Freeform 49">
                    <a:extLst>
                      <a:ext uri="{FF2B5EF4-FFF2-40B4-BE49-F238E27FC236}">
                        <a16:creationId xmlns:a16="http://schemas.microsoft.com/office/drawing/2014/main" id="{E82461E7-1A3A-4AF5-859F-9412B62A84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28" y="3223"/>
                    <a:ext cx="53" cy="43"/>
                  </a:xfrm>
                  <a:custGeom>
                    <a:avLst/>
                    <a:gdLst>
                      <a:gd name="T0" fmla="*/ 0 w 53"/>
                      <a:gd name="T1" fmla="*/ 0 h 43"/>
                      <a:gd name="T2" fmla="*/ 0 w 53"/>
                      <a:gd name="T3" fmla="*/ 23 h 43"/>
                      <a:gd name="T4" fmla="*/ 1 w 53"/>
                      <a:gd name="T5" fmla="*/ 23 h 43"/>
                      <a:gd name="T6" fmla="*/ 52 w 53"/>
                      <a:gd name="T7" fmla="*/ 42 h 43"/>
                      <a:gd name="T8" fmla="*/ 52 w 53"/>
                      <a:gd name="T9" fmla="*/ 18 h 43"/>
                      <a:gd name="T10" fmla="*/ 0 w 53"/>
                      <a:gd name="T11" fmla="*/ 0 h 43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53" h="43">
                        <a:moveTo>
                          <a:pt x="0" y="0"/>
                        </a:moveTo>
                        <a:lnTo>
                          <a:pt x="0" y="23"/>
                        </a:lnTo>
                        <a:lnTo>
                          <a:pt x="1" y="23"/>
                        </a:lnTo>
                        <a:lnTo>
                          <a:pt x="52" y="42"/>
                        </a:lnTo>
                        <a:lnTo>
                          <a:pt x="52" y="18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C0C0C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 cap="rnd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350" name="Freeform 50">
                    <a:extLst>
                      <a:ext uri="{FF2B5EF4-FFF2-40B4-BE49-F238E27FC236}">
                        <a16:creationId xmlns:a16="http://schemas.microsoft.com/office/drawing/2014/main" id="{FB18ECE9-3EA8-4BDA-BAA0-E25105FCBC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82" y="3212"/>
                    <a:ext cx="68" cy="54"/>
                  </a:xfrm>
                  <a:custGeom>
                    <a:avLst/>
                    <a:gdLst>
                      <a:gd name="T0" fmla="*/ 0 w 68"/>
                      <a:gd name="T1" fmla="*/ 29 h 54"/>
                      <a:gd name="T2" fmla="*/ 21 w 68"/>
                      <a:gd name="T3" fmla="*/ 0 h 54"/>
                      <a:gd name="T4" fmla="*/ 67 w 68"/>
                      <a:gd name="T5" fmla="*/ 8 h 54"/>
                      <a:gd name="T6" fmla="*/ 67 w 68"/>
                      <a:gd name="T7" fmla="*/ 29 h 54"/>
                      <a:gd name="T8" fmla="*/ 0 w 68"/>
                      <a:gd name="T9" fmla="*/ 53 h 54"/>
                      <a:gd name="T10" fmla="*/ 0 w 68"/>
                      <a:gd name="T11" fmla="*/ 29 h 5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68" h="54">
                        <a:moveTo>
                          <a:pt x="0" y="29"/>
                        </a:moveTo>
                        <a:lnTo>
                          <a:pt x="21" y="0"/>
                        </a:lnTo>
                        <a:lnTo>
                          <a:pt x="67" y="8"/>
                        </a:lnTo>
                        <a:lnTo>
                          <a:pt x="67" y="29"/>
                        </a:lnTo>
                        <a:lnTo>
                          <a:pt x="0" y="53"/>
                        </a:lnTo>
                        <a:lnTo>
                          <a:pt x="0" y="29"/>
                        </a:lnTo>
                      </a:path>
                    </a:pathLst>
                  </a:custGeom>
                  <a:solidFill>
                    <a:srgbClr val="A0A0A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 cap="rnd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38351" name="Freeform 51">
                    <a:extLst>
                      <a:ext uri="{FF2B5EF4-FFF2-40B4-BE49-F238E27FC236}">
                        <a16:creationId xmlns:a16="http://schemas.microsoft.com/office/drawing/2014/main" id="{F2C37AB6-89CB-4A69-95AF-95DF6624296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848" y="3196"/>
                    <a:ext cx="102" cy="22"/>
                  </a:xfrm>
                  <a:custGeom>
                    <a:avLst/>
                    <a:gdLst>
                      <a:gd name="T0" fmla="*/ 0 w 102"/>
                      <a:gd name="T1" fmla="*/ 0 h 22"/>
                      <a:gd name="T2" fmla="*/ 51 w 102"/>
                      <a:gd name="T3" fmla="*/ 5 h 22"/>
                      <a:gd name="T4" fmla="*/ 101 w 102"/>
                      <a:gd name="T5" fmla="*/ 21 h 22"/>
                      <a:gd name="T6" fmla="*/ 55 w 102"/>
                      <a:gd name="T7" fmla="*/ 14 h 22"/>
                      <a:gd name="T8" fmla="*/ 0 w 102"/>
                      <a:gd name="T9" fmla="*/ 0 h 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0" t="0" r="r" b="b"/>
                    <a:pathLst>
                      <a:path w="102" h="22">
                        <a:moveTo>
                          <a:pt x="0" y="0"/>
                        </a:moveTo>
                        <a:lnTo>
                          <a:pt x="51" y="5"/>
                        </a:lnTo>
                        <a:lnTo>
                          <a:pt x="101" y="21"/>
                        </a:lnTo>
                        <a:lnTo>
                          <a:pt x="55" y="14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80808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 cap="rnd" cmpd="sng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38344" name="Group 52">
                  <a:extLst>
                    <a:ext uri="{FF2B5EF4-FFF2-40B4-BE49-F238E27FC236}">
                      <a16:creationId xmlns:a16="http://schemas.microsoft.com/office/drawing/2014/main" id="{9ACF6DB8-AF8C-4A54-8848-DA953446D2D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832" y="3214"/>
                  <a:ext cx="113" cy="37"/>
                  <a:chOff x="1832" y="3214"/>
                  <a:chExt cx="113" cy="37"/>
                </a:xfrm>
              </p:grpSpPr>
              <p:sp>
                <p:nvSpPr>
                  <p:cNvPr id="38345" name="Line 53">
                    <a:extLst>
                      <a:ext uri="{FF2B5EF4-FFF2-40B4-BE49-F238E27FC236}">
                        <a16:creationId xmlns:a16="http://schemas.microsoft.com/office/drawing/2014/main" id="{ED0CE5CB-2BE5-4459-AB5A-05F4A6232297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832" y="3233"/>
                    <a:ext cx="46" cy="10"/>
                  </a:xfrm>
                  <a:prstGeom prst="line">
                    <a:avLst/>
                  </a:prstGeom>
                  <a:noFill/>
                  <a:ln w="12700">
                    <a:solidFill>
                      <a:srgbClr val="80808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346" name="Line 54">
                    <a:extLst>
                      <a:ext uri="{FF2B5EF4-FFF2-40B4-BE49-F238E27FC236}">
                        <a16:creationId xmlns:a16="http://schemas.microsoft.com/office/drawing/2014/main" id="{4F016CF0-E99A-4C67-A21C-315E65BD2E3B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1887" y="3214"/>
                    <a:ext cx="13" cy="37"/>
                  </a:xfrm>
                  <a:prstGeom prst="line">
                    <a:avLst/>
                  </a:prstGeom>
                  <a:noFill/>
                  <a:ln w="12700">
                    <a:solidFill>
                      <a:srgbClr val="60606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8347" name="Line 55">
                    <a:extLst>
                      <a:ext uri="{FF2B5EF4-FFF2-40B4-BE49-F238E27FC236}">
                        <a16:creationId xmlns:a16="http://schemas.microsoft.com/office/drawing/2014/main" id="{4AA9A72C-7A86-45EB-A5CE-327C3859895C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909" y="3218"/>
                    <a:ext cx="36" cy="4"/>
                  </a:xfrm>
                  <a:prstGeom prst="line">
                    <a:avLst/>
                  </a:prstGeom>
                  <a:noFill/>
                  <a:ln w="12700">
                    <a:solidFill>
                      <a:srgbClr val="606060"/>
                    </a:solidFill>
                    <a:round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</p:grpSp>
        </p:grpSp>
        <p:grpSp>
          <p:nvGrpSpPr>
            <p:cNvPr id="38313" name="Group 56">
              <a:extLst>
                <a:ext uri="{FF2B5EF4-FFF2-40B4-BE49-F238E27FC236}">
                  <a16:creationId xmlns:a16="http://schemas.microsoft.com/office/drawing/2014/main" id="{2D72A23C-AF17-4451-A6C2-C87ABE6C7FB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03" y="3027"/>
              <a:ext cx="353" cy="61"/>
              <a:chOff x="1303" y="3027"/>
              <a:chExt cx="353" cy="61"/>
            </a:xfrm>
          </p:grpSpPr>
          <p:sp>
            <p:nvSpPr>
              <p:cNvPr id="38339" name="Freeform 57">
                <a:extLst>
                  <a:ext uri="{FF2B5EF4-FFF2-40B4-BE49-F238E27FC236}">
                    <a16:creationId xmlns:a16="http://schemas.microsoft.com/office/drawing/2014/main" id="{0665E75D-253E-45F3-A7CC-2AD7E8A286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3" y="3027"/>
                <a:ext cx="353" cy="34"/>
              </a:xfrm>
              <a:custGeom>
                <a:avLst/>
                <a:gdLst>
                  <a:gd name="T0" fmla="*/ 0 w 353"/>
                  <a:gd name="T1" fmla="*/ 33 h 34"/>
                  <a:gd name="T2" fmla="*/ 352 w 353"/>
                  <a:gd name="T3" fmla="*/ 33 h 34"/>
                  <a:gd name="T4" fmla="*/ 332 w 353"/>
                  <a:gd name="T5" fmla="*/ 0 h 34"/>
                  <a:gd name="T6" fmla="*/ 21 w 353"/>
                  <a:gd name="T7" fmla="*/ 0 h 34"/>
                  <a:gd name="T8" fmla="*/ 0 w 353"/>
                  <a:gd name="T9" fmla="*/ 33 h 3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353" h="34">
                    <a:moveTo>
                      <a:pt x="0" y="33"/>
                    </a:moveTo>
                    <a:lnTo>
                      <a:pt x="352" y="33"/>
                    </a:lnTo>
                    <a:lnTo>
                      <a:pt x="332" y="0"/>
                    </a:lnTo>
                    <a:lnTo>
                      <a:pt x="21" y="0"/>
                    </a:lnTo>
                    <a:lnTo>
                      <a:pt x="0" y="33"/>
                    </a:lnTo>
                  </a:path>
                </a:pathLst>
              </a:custGeom>
              <a:solidFill>
                <a:srgbClr val="C0C0C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340" name="Rectangle 58">
                <a:extLst>
                  <a:ext uri="{FF2B5EF4-FFF2-40B4-BE49-F238E27FC236}">
                    <a16:creationId xmlns:a16="http://schemas.microsoft.com/office/drawing/2014/main" id="{9F8339F3-D58C-4ACB-9655-9608DAD0F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6" y="3063"/>
                <a:ext cx="345" cy="25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</p:grpSp>
        <p:sp>
          <p:nvSpPr>
            <p:cNvPr id="38314" name="Freeform 59">
              <a:extLst>
                <a:ext uri="{FF2B5EF4-FFF2-40B4-BE49-F238E27FC236}">
                  <a16:creationId xmlns:a16="http://schemas.microsoft.com/office/drawing/2014/main" id="{B94CDBC1-A702-49AD-838A-DDDB4B146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" y="2998"/>
              <a:ext cx="189" cy="63"/>
            </a:xfrm>
            <a:custGeom>
              <a:avLst/>
              <a:gdLst>
                <a:gd name="T0" fmla="*/ 0 w 189"/>
                <a:gd name="T1" fmla="*/ 35 h 63"/>
                <a:gd name="T2" fmla="*/ 0 w 189"/>
                <a:gd name="T3" fmla="*/ 0 h 63"/>
                <a:gd name="T4" fmla="*/ 188 w 189"/>
                <a:gd name="T5" fmla="*/ 0 h 63"/>
                <a:gd name="T6" fmla="*/ 188 w 189"/>
                <a:gd name="T7" fmla="*/ 36 h 63"/>
                <a:gd name="T8" fmla="*/ 187 w 189"/>
                <a:gd name="T9" fmla="*/ 39 h 63"/>
                <a:gd name="T10" fmla="*/ 185 w 189"/>
                <a:gd name="T11" fmla="*/ 42 h 63"/>
                <a:gd name="T12" fmla="*/ 182 w 189"/>
                <a:gd name="T13" fmla="*/ 45 h 63"/>
                <a:gd name="T14" fmla="*/ 178 w 189"/>
                <a:gd name="T15" fmla="*/ 47 h 63"/>
                <a:gd name="T16" fmla="*/ 172 w 189"/>
                <a:gd name="T17" fmla="*/ 50 h 63"/>
                <a:gd name="T18" fmla="*/ 167 w 189"/>
                <a:gd name="T19" fmla="*/ 52 h 63"/>
                <a:gd name="T20" fmla="*/ 161 w 189"/>
                <a:gd name="T21" fmla="*/ 54 h 63"/>
                <a:gd name="T22" fmla="*/ 154 w 189"/>
                <a:gd name="T23" fmla="*/ 56 h 63"/>
                <a:gd name="T24" fmla="*/ 148 w 189"/>
                <a:gd name="T25" fmla="*/ 57 h 63"/>
                <a:gd name="T26" fmla="*/ 138 w 189"/>
                <a:gd name="T27" fmla="*/ 59 h 63"/>
                <a:gd name="T28" fmla="*/ 130 w 189"/>
                <a:gd name="T29" fmla="*/ 60 h 63"/>
                <a:gd name="T30" fmla="*/ 122 w 189"/>
                <a:gd name="T31" fmla="*/ 61 h 63"/>
                <a:gd name="T32" fmla="*/ 113 w 189"/>
                <a:gd name="T33" fmla="*/ 62 h 63"/>
                <a:gd name="T34" fmla="*/ 102 w 189"/>
                <a:gd name="T35" fmla="*/ 62 h 63"/>
                <a:gd name="T36" fmla="*/ 89 w 189"/>
                <a:gd name="T37" fmla="*/ 62 h 63"/>
                <a:gd name="T38" fmla="*/ 77 w 189"/>
                <a:gd name="T39" fmla="*/ 62 h 63"/>
                <a:gd name="T40" fmla="*/ 66 w 189"/>
                <a:gd name="T41" fmla="*/ 61 h 63"/>
                <a:gd name="T42" fmla="*/ 55 w 189"/>
                <a:gd name="T43" fmla="*/ 60 h 63"/>
                <a:gd name="T44" fmla="*/ 46 w 189"/>
                <a:gd name="T45" fmla="*/ 59 h 63"/>
                <a:gd name="T46" fmla="*/ 39 w 189"/>
                <a:gd name="T47" fmla="*/ 57 h 63"/>
                <a:gd name="T48" fmla="*/ 31 w 189"/>
                <a:gd name="T49" fmla="*/ 55 h 63"/>
                <a:gd name="T50" fmla="*/ 24 w 189"/>
                <a:gd name="T51" fmla="*/ 53 h 63"/>
                <a:gd name="T52" fmla="*/ 17 w 189"/>
                <a:gd name="T53" fmla="*/ 51 h 63"/>
                <a:gd name="T54" fmla="*/ 12 w 189"/>
                <a:gd name="T55" fmla="*/ 48 h 63"/>
                <a:gd name="T56" fmla="*/ 8 w 189"/>
                <a:gd name="T57" fmla="*/ 46 h 63"/>
                <a:gd name="T58" fmla="*/ 5 w 189"/>
                <a:gd name="T59" fmla="*/ 43 h 63"/>
                <a:gd name="T60" fmla="*/ 3 w 189"/>
                <a:gd name="T61" fmla="*/ 41 h 63"/>
                <a:gd name="T62" fmla="*/ 1 w 189"/>
                <a:gd name="T63" fmla="*/ 38 h 63"/>
                <a:gd name="T64" fmla="*/ 0 w 189"/>
                <a:gd name="T65" fmla="*/ 35 h 6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89" h="63">
                  <a:moveTo>
                    <a:pt x="0" y="35"/>
                  </a:moveTo>
                  <a:lnTo>
                    <a:pt x="0" y="0"/>
                  </a:lnTo>
                  <a:lnTo>
                    <a:pt x="188" y="0"/>
                  </a:lnTo>
                  <a:lnTo>
                    <a:pt x="188" y="36"/>
                  </a:lnTo>
                  <a:lnTo>
                    <a:pt x="187" y="39"/>
                  </a:lnTo>
                  <a:lnTo>
                    <a:pt x="185" y="42"/>
                  </a:lnTo>
                  <a:lnTo>
                    <a:pt x="182" y="45"/>
                  </a:lnTo>
                  <a:lnTo>
                    <a:pt x="178" y="47"/>
                  </a:lnTo>
                  <a:lnTo>
                    <a:pt x="172" y="50"/>
                  </a:lnTo>
                  <a:lnTo>
                    <a:pt x="167" y="52"/>
                  </a:lnTo>
                  <a:lnTo>
                    <a:pt x="161" y="54"/>
                  </a:lnTo>
                  <a:lnTo>
                    <a:pt x="154" y="56"/>
                  </a:lnTo>
                  <a:lnTo>
                    <a:pt x="148" y="57"/>
                  </a:lnTo>
                  <a:lnTo>
                    <a:pt x="138" y="59"/>
                  </a:lnTo>
                  <a:lnTo>
                    <a:pt x="130" y="60"/>
                  </a:lnTo>
                  <a:lnTo>
                    <a:pt x="122" y="61"/>
                  </a:lnTo>
                  <a:lnTo>
                    <a:pt x="113" y="62"/>
                  </a:lnTo>
                  <a:lnTo>
                    <a:pt x="102" y="62"/>
                  </a:lnTo>
                  <a:lnTo>
                    <a:pt x="89" y="62"/>
                  </a:lnTo>
                  <a:lnTo>
                    <a:pt x="77" y="62"/>
                  </a:lnTo>
                  <a:lnTo>
                    <a:pt x="66" y="61"/>
                  </a:lnTo>
                  <a:lnTo>
                    <a:pt x="55" y="60"/>
                  </a:lnTo>
                  <a:lnTo>
                    <a:pt x="46" y="59"/>
                  </a:lnTo>
                  <a:lnTo>
                    <a:pt x="39" y="57"/>
                  </a:lnTo>
                  <a:lnTo>
                    <a:pt x="31" y="55"/>
                  </a:lnTo>
                  <a:lnTo>
                    <a:pt x="24" y="53"/>
                  </a:lnTo>
                  <a:lnTo>
                    <a:pt x="17" y="51"/>
                  </a:lnTo>
                  <a:lnTo>
                    <a:pt x="12" y="48"/>
                  </a:lnTo>
                  <a:lnTo>
                    <a:pt x="8" y="46"/>
                  </a:lnTo>
                  <a:lnTo>
                    <a:pt x="5" y="43"/>
                  </a:lnTo>
                  <a:lnTo>
                    <a:pt x="3" y="41"/>
                  </a:lnTo>
                  <a:lnTo>
                    <a:pt x="1" y="38"/>
                  </a:lnTo>
                  <a:lnTo>
                    <a:pt x="0" y="35"/>
                  </a:lnTo>
                </a:path>
              </a:pathLst>
            </a:custGeom>
            <a:solidFill>
              <a:srgbClr val="C0C0C0"/>
            </a:solidFill>
            <a:ln w="12700" cap="rnd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315" name="AutoShape 60">
              <a:extLst>
                <a:ext uri="{FF2B5EF4-FFF2-40B4-BE49-F238E27FC236}">
                  <a16:creationId xmlns:a16="http://schemas.microsoft.com/office/drawing/2014/main" id="{3A1C7F93-A064-4AE3-8A3C-F5539C8DC0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3" y="2523"/>
              <a:ext cx="430" cy="483"/>
            </a:xfrm>
            <a:prstGeom prst="roundRect">
              <a:avLst>
                <a:gd name="adj" fmla="val 2120"/>
              </a:avLst>
            </a:prstGeom>
            <a:solidFill>
              <a:srgbClr val="C0C0C0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2400"/>
            </a:p>
          </p:txBody>
        </p:sp>
        <p:sp>
          <p:nvSpPr>
            <p:cNvPr id="38316" name="AutoShape 61">
              <a:extLst>
                <a:ext uri="{FF2B5EF4-FFF2-40B4-BE49-F238E27FC236}">
                  <a16:creationId xmlns:a16="http://schemas.microsoft.com/office/drawing/2014/main" id="{3DE5A28A-4F28-4271-84E6-60DBD84C30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3" y="2561"/>
              <a:ext cx="377" cy="401"/>
            </a:xfrm>
            <a:prstGeom prst="roundRect">
              <a:avLst>
                <a:gd name="adj" fmla="val 16667"/>
              </a:avLst>
            </a:prstGeom>
            <a:solidFill>
              <a:srgbClr val="808080"/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2400"/>
            </a:p>
          </p:txBody>
        </p:sp>
        <p:sp>
          <p:nvSpPr>
            <p:cNvPr id="38317" name="Rectangle 62">
              <a:extLst>
                <a:ext uri="{FF2B5EF4-FFF2-40B4-BE49-F238E27FC236}">
                  <a16:creationId xmlns:a16="http://schemas.microsoft.com/office/drawing/2014/main" id="{8AF6C2FA-9E71-436D-AEE5-80A2B9D0AA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02" y="2987"/>
              <a:ext cx="39" cy="6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2400"/>
            </a:p>
          </p:txBody>
        </p:sp>
        <p:sp>
          <p:nvSpPr>
            <p:cNvPr id="38318" name="Rectangle 63">
              <a:extLst>
                <a:ext uri="{FF2B5EF4-FFF2-40B4-BE49-F238E27FC236}">
                  <a16:creationId xmlns:a16="http://schemas.microsoft.com/office/drawing/2014/main" id="{A587410E-A7B3-4AC2-822E-460C8B84A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" y="2613"/>
              <a:ext cx="121" cy="165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2400"/>
            </a:p>
          </p:txBody>
        </p:sp>
        <p:grpSp>
          <p:nvGrpSpPr>
            <p:cNvPr id="38319" name="Group 64">
              <a:extLst>
                <a:ext uri="{FF2B5EF4-FFF2-40B4-BE49-F238E27FC236}">
                  <a16:creationId xmlns:a16="http://schemas.microsoft.com/office/drawing/2014/main" id="{D6A2324B-7E36-4F9E-B1D5-F90CC3CE5B9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3" y="2576"/>
              <a:ext cx="176" cy="662"/>
              <a:chOff x="913" y="2576"/>
              <a:chExt cx="176" cy="662"/>
            </a:xfrm>
          </p:grpSpPr>
          <p:sp>
            <p:nvSpPr>
              <p:cNvPr id="38337" name="Rectangle 65">
                <a:extLst>
                  <a:ext uri="{FF2B5EF4-FFF2-40B4-BE49-F238E27FC236}">
                    <a16:creationId xmlns:a16="http://schemas.microsoft.com/office/drawing/2014/main" id="{E90B3612-CA40-434F-B490-E12F70F6F5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9" y="2577"/>
                <a:ext cx="130" cy="655"/>
              </a:xfrm>
              <a:prstGeom prst="rect">
                <a:avLst/>
              </a:prstGeom>
              <a:solidFill>
                <a:srgbClr val="C0C0C0"/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338" name="Freeform 66">
                <a:extLst>
                  <a:ext uri="{FF2B5EF4-FFF2-40B4-BE49-F238E27FC236}">
                    <a16:creationId xmlns:a16="http://schemas.microsoft.com/office/drawing/2014/main" id="{62B24DEC-02AE-4D95-A62A-DE9FB3CFD9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" y="2576"/>
                <a:ext cx="43" cy="662"/>
              </a:xfrm>
              <a:custGeom>
                <a:avLst/>
                <a:gdLst>
                  <a:gd name="T0" fmla="*/ 42 w 43"/>
                  <a:gd name="T1" fmla="*/ 0 h 662"/>
                  <a:gd name="T2" fmla="*/ 42 w 43"/>
                  <a:gd name="T3" fmla="*/ 661 h 662"/>
                  <a:gd name="T4" fmla="*/ 0 w 43"/>
                  <a:gd name="T5" fmla="*/ 598 h 662"/>
                  <a:gd name="T6" fmla="*/ 0 w 43"/>
                  <a:gd name="T7" fmla="*/ 70 h 662"/>
                  <a:gd name="T8" fmla="*/ 42 w 43"/>
                  <a:gd name="T9" fmla="*/ 0 h 66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43" h="662">
                    <a:moveTo>
                      <a:pt x="42" y="0"/>
                    </a:moveTo>
                    <a:lnTo>
                      <a:pt x="42" y="661"/>
                    </a:lnTo>
                    <a:lnTo>
                      <a:pt x="0" y="598"/>
                    </a:lnTo>
                    <a:lnTo>
                      <a:pt x="0" y="70"/>
                    </a:lnTo>
                    <a:lnTo>
                      <a:pt x="42" y="0"/>
                    </a:lnTo>
                  </a:path>
                </a:pathLst>
              </a:custGeom>
              <a:solidFill>
                <a:srgbClr val="C0C0C0"/>
              </a:solidFill>
              <a:ln w="12700" cap="rnd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8320" name="Line 67">
              <a:extLst>
                <a:ext uri="{FF2B5EF4-FFF2-40B4-BE49-F238E27FC236}">
                  <a16:creationId xmlns:a16="http://schemas.microsoft.com/office/drawing/2014/main" id="{86C2E7F0-B511-4EAD-8366-96F1DE594D5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48" y="2591"/>
              <a:ext cx="0" cy="63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38321" name="Group 68">
              <a:extLst>
                <a:ext uri="{FF2B5EF4-FFF2-40B4-BE49-F238E27FC236}">
                  <a16:creationId xmlns:a16="http://schemas.microsoft.com/office/drawing/2014/main" id="{DD606FDC-C1FF-463D-A5AA-D575E2666B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3" y="3031"/>
              <a:ext cx="105" cy="165"/>
              <a:chOff x="973" y="3031"/>
              <a:chExt cx="105" cy="165"/>
            </a:xfrm>
          </p:grpSpPr>
          <p:grpSp>
            <p:nvGrpSpPr>
              <p:cNvPr id="38328" name="Group 69">
                <a:extLst>
                  <a:ext uri="{FF2B5EF4-FFF2-40B4-BE49-F238E27FC236}">
                    <a16:creationId xmlns:a16="http://schemas.microsoft.com/office/drawing/2014/main" id="{BD368D76-ECD8-4C37-AB81-DCDE4A9118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3" y="3031"/>
                <a:ext cx="37" cy="165"/>
                <a:chOff x="973" y="3031"/>
                <a:chExt cx="37" cy="165"/>
              </a:xfrm>
            </p:grpSpPr>
            <p:sp>
              <p:nvSpPr>
                <p:cNvPr id="38333" name="Rectangle 70">
                  <a:extLst>
                    <a:ext uri="{FF2B5EF4-FFF2-40B4-BE49-F238E27FC236}">
                      <a16:creationId xmlns:a16="http://schemas.microsoft.com/office/drawing/2014/main" id="{8D32F87F-DD70-4E90-AF32-5061F6AC78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3" y="3168"/>
                  <a:ext cx="37" cy="28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334" name="Rectangle 71">
                  <a:extLst>
                    <a:ext uri="{FF2B5EF4-FFF2-40B4-BE49-F238E27FC236}">
                      <a16:creationId xmlns:a16="http://schemas.microsoft.com/office/drawing/2014/main" id="{53EADBF1-CBD5-48CC-968E-0677171A51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3" y="3125"/>
                  <a:ext cx="37" cy="14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335" name="Rectangle 72">
                  <a:extLst>
                    <a:ext uri="{FF2B5EF4-FFF2-40B4-BE49-F238E27FC236}">
                      <a16:creationId xmlns:a16="http://schemas.microsoft.com/office/drawing/2014/main" id="{356C64D3-5D9F-4FBD-8221-184A361406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3" y="3074"/>
                  <a:ext cx="37" cy="2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336" name="Rectangle 73">
                  <a:extLst>
                    <a:ext uri="{FF2B5EF4-FFF2-40B4-BE49-F238E27FC236}">
                      <a16:creationId xmlns:a16="http://schemas.microsoft.com/office/drawing/2014/main" id="{95AEDA8B-404B-461E-84D7-D9BBEE0669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73" y="3031"/>
                  <a:ext cx="37" cy="14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</p:grpSp>
          <p:sp>
            <p:nvSpPr>
              <p:cNvPr id="38329" name="Rectangle 74">
                <a:extLst>
                  <a:ext uri="{FF2B5EF4-FFF2-40B4-BE49-F238E27FC236}">
                    <a16:creationId xmlns:a16="http://schemas.microsoft.com/office/drawing/2014/main" id="{EADB8C18-F81E-400A-B6EC-A5627687CA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" y="3168"/>
                <a:ext cx="36" cy="2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330" name="Rectangle 75">
                <a:extLst>
                  <a:ext uri="{FF2B5EF4-FFF2-40B4-BE49-F238E27FC236}">
                    <a16:creationId xmlns:a16="http://schemas.microsoft.com/office/drawing/2014/main" id="{D0EF0D1E-264A-4BF0-9BC6-70277FEEA5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" y="3125"/>
                <a:ext cx="36" cy="1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331" name="Rectangle 76">
                <a:extLst>
                  <a:ext uri="{FF2B5EF4-FFF2-40B4-BE49-F238E27FC236}">
                    <a16:creationId xmlns:a16="http://schemas.microsoft.com/office/drawing/2014/main" id="{7DB1BB6F-89C9-483F-90F0-A53E5E854C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" y="3074"/>
                <a:ext cx="36" cy="20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332" name="Rectangle 77">
                <a:extLst>
                  <a:ext uri="{FF2B5EF4-FFF2-40B4-BE49-F238E27FC236}">
                    <a16:creationId xmlns:a16="http://schemas.microsoft.com/office/drawing/2014/main" id="{82D8C727-88B9-480C-95A1-AF91CEF421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42" y="3031"/>
                <a:ext cx="36" cy="14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</p:grpSp>
        <p:sp>
          <p:nvSpPr>
            <p:cNvPr id="38322" name="Rectangle 78" descr="Narrow vertical">
              <a:extLst>
                <a:ext uri="{FF2B5EF4-FFF2-40B4-BE49-F238E27FC236}">
                  <a16:creationId xmlns:a16="http://schemas.microsoft.com/office/drawing/2014/main" id="{7982DFC6-2667-4563-B6A6-6A6E83AA2A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" y="2732"/>
              <a:ext cx="90" cy="82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2400"/>
            </a:p>
          </p:txBody>
        </p:sp>
        <p:sp>
          <p:nvSpPr>
            <p:cNvPr id="38323" name="Rectangle 79" descr="Narrow vertical">
              <a:extLst>
                <a:ext uri="{FF2B5EF4-FFF2-40B4-BE49-F238E27FC236}">
                  <a16:creationId xmlns:a16="http://schemas.microsoft.com/office/drawing/2014/main" id="{A8F6E03B-1A74-4A9E-89C4-AA9B85FFB6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" y="2872"/>
              <a:ext cx="100" cy="122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2400"/>
            </a:p>
          </p:txBody>
        </p:sp>
        <p:grpSp>
          <p:nvGrpSpPr>
            <p:cNvPr id="38324" name="Group 80">
              <a:extLst>
                <a:ext uri="{FF2B5EF4-FFF2-40B4-BE49-F238E27FC236}">
                  <a16:creationId xmlns:a16="http://schemas.microsoft.com/office/drawing/2014/main" id="{7E0DF4F8-4836-4676-A572-DA555DC45F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9" y="2664"/>
              <a:ext cx="90" cy="46"/>
              <a:chOff x="979" y="2664"/>
              <a:chExt cx="90" cy="46"/>
            </a:xfrm>
          </p:grpSpPr>
          <p:sp>
            <p:nvSpPr>
              <p:cNvPr id="38325" name="Rectangle 81">
                <a:extLst>
                  <a:ext uri="{FF2B5EF4-FFF2-40B4-BE49-F238E27FC236}">
                    <a16:creationId xmlns:a16="http://schemas.microsoft.com/office/drawing/2014/main" id="{6C1A0E57-7C66-4790-981A-4745B557788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9" y="2664"/>
                <a:ext cx="90" cy="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326" name="Rectangle 82">
                <a:extLst>
                  <a:ext uri="{FF2B5EF4-FFF2-40B4-BE49-F238E27FC236}">
                    <a16:creationId xmlns:a16="http://schemas.microsoft.com/office/drawing/2014/main" id="{5DB6D6C3-4A78-4D84-863A-F37F9FE384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2" y="2671"/>
                <a:ext cx="87" cy="3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327" name="Rectangle 83">
                <a:extLst>
                  <a:ext uri="{FF2B5EF4-FFF2-40B4-BE49-F238E27FC236}">
                    <a16:creationId xmlns:a16="http://schemas.microsoft.com/office/drawing/2014/main" id="{85BE3C12-C29B-47CF-88BF-E07F2315EE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82" y="2692"/>
                <a:ext cx="87" cy="7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</p:grpSp>
      </p:grpSp>
      <p:grpSp>
        <p:nvGrpSpPr>
          <p:cNvPr id="37892" name="Group 84">
            <a:extLst>
              <a:ext uri="{FF2B5EF4-FFF2-40B4-BE49-F238E27FC236}">
                <a16:creationId xmlns:a16="http://schemas.microsoft.com/office/drawing/2014/main" id="{8CFF9BEE-1DB1-43CE-8565-B28BE71F3B37}"/>
              </a:ext>
            </a:extLst>
          </p:cNvPr>
          <p:cNvGrpSpPr>
            <a:grpSpLocks/>
          </p:cNvGrpSpPr>
          <p:nvPr/>
        </p:nvGrpSpPr>
        <p:grpSpPr bwMode="auto">
          <a:xfrm>
            <a:off x="2220913" y="3328988"/>
            <a:ext cx="798512" cy="1441450"/>
            <a:chOff x="2098" y="1790"/>
            <a:chExt cx="502" cy="908"/>
          </a:xfrm>
        </p:grpSpPr>
        <p:sp>
          <p:nvSpPr>
            <p:cNvPr id="38289" name="Rectangle 85">
              <a:extLst>
                <a:ext uri="{FF2B5EF4-FFF2-40B4-BE49-F238E27FC236}">
                  <a16:creationId xmlns:a16="http://schemas.microsoft.com/office/drawing/2014/main" id="{72ACDDD3-4AEA-4F94-81C7-A0DEB43DDD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98" y="1790"/>
              <a:ext cx="498" cy="857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8575" tIns="34288" rIns="68575" bIns="34288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2400"/>
            </a:p>
          </p:txBody>
        </p:sp>
        <p:grpSp>
          <p:nvGrpSpPr>
            <p:cNvPr id="38290" name="Group 86">
              <a:extLst>
                <a:ext uri="{FF2B5EF4-FFF2-40B4-BE49-F238E27FC236}">
                  <a16:creationId xmlns:a16="http://schemas.microsoft.com/office/drawing/2014/main" id="{92E1FE74-1CE6-4873-AE99-CEAB40C24E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27" y="2085"/>
              <a:ext cx="442" cy="533"/>
              <a:chOff x="2127" y="2085"/>
              <a:chExt cx="442" cy="533"/>
            </a:xfrm>
          </p:grpSpPr>
          <p:sp>
            <p:nvSpPr>
              <p:cNvPr id="38298" name="Rectangle 87" descr="Narrow vertical">
                <a:extLst>
                  <a:ext uri="{FF2B5EF4-FFF2-40B4-BE49-F238E27FC236}">
                    <a16:creationId xmlns:a16="http://schemas.microsoft.com/office/drawing/2014/main" id="{714C9EB9-8AB8-42C9-ABAF-8A326C712D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27" y="2085"/>
                <a:ext cx="442" cy="533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8575" tIns="34288" rIns="68575" bIns="34288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299" name="Line 88">
                <a:extLst>
                  <a:ext uri="{FF2B5EF4-FFF2-40B4-BE49-F238E27FC236}">
                    <a16:creationId xmlns:a16="http://schemas.microsoft.com/office/drawing/2014/main" id="{866C0CFF-B421-43F3-A01E-B5A2B6FE47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7" y="2580"/>
                <a:ext cx="44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8575" tIns="34288" rIns="68575" bIns="34288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300" name="Line 89">
                <a:extLst>
                  <a:ext uri="{FF2B5EF4-FFF2-40B4-BE49-F238E27FC236}">
                    <a16:creationId xmlns:a16="http://schemas.microsoft.com/office/drawing/2014/main" id="{309C28FA-ED7B-4E72-AE14-8B0ED6863F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7" y="2539"/>
                <a:ext cx="44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8575" tIns="34288" rIns="68575" bIns="34288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301" name="Line 90">
                <a:extLst>
                  <a:ext uri="{FF2B5EF4-FFF2-40B4-BE49-F238E27FC236}">
                    <a16:creationId xmlns:a16="http://schemas.microsoft.com/office/drawing/2014/main" id="{E124207B-41A9-4751-9493-2D8731984F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7" y="2497"/>
                <a:ext cx="44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8575" tIns="34288" rIns="68575" bIns="34288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302" name="Line 91">
                <a:extLst>
                  <a:ext uri="{FF2B5EF4-FFF2-40B4-BE49-F238E27FC236}">
                    <a16:creationId xmlns:a16="http://schemas.microsoft.com/office/drawing/2014/main" id="{59D987BE-4DC2-422D-A47E-4AC655C71B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7" y="2456"/>
                <a:ext cx="44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8575" tIns="34288" rIns="68575" bIns="34288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303" name="Line 92">
                <a:extLst>
                  <a:ext uri="{FF2B5EF4-FFF2-40B4-BE49-F238E27FC236}">
                    <a16:creationId xmlns:a16="http://schemas.microsoft.com/office/drawing/2014/main" id="{684522CC-D171-4764-811D-2A8908A369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7" y="2413"/>
                <a:ext cx="44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8575" tIns="34288" rIns="68575" bIns="34288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304" name="Line 93">
                <a:extLst>
                  <a:ext uri="{FF2B5EF4-FFF2-40B4-BE49-F238E27FC236}">
                    <a16:creationId xmlns:a16="http://schemas.microsoft.com/office/drawing/2014/main" id="{8F359391-DA82-4E84-B937-2D8C84899E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7" y="2372"/>
                <a:ext cx="44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8575" tIns="34288" rIns="68575" bIns="34288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305" name="Line 94">
                <a:extLst>
                  <a:ext uri="{FF2B5EF4-FFF2-40B4-BE49-F238E27FC236}">
                    <a16:creationId xmlns:a16="http://schemas.microsoft.com/office/drawing/2014/main" id="{FFA5CEBC-8131-4B4B-A455-2552F5C35D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7" y="2330"/>
                <a:ext cx="44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8575" tIns="34288" rIns="68575" bIns="34288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306" name="Line 95">
                <a:extLst>
                  <a:ext uri="{FF2B5EF4-FFF2-40B4-BE49-F238E27FC236}">
                    <a16:creationId xmlns:a16="http://schemas.microsoft.com/office/drawing/2014/main" id="{0F6E7C52-1C21-4CE7-AF46-710B134CA5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7" y="2289"/>
                <a:ext cx="44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8575" tIns="34288" rIns="68575" bIns="34288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307" name="Line 96">
                <a:extLst>
                  <a:ext uri="{FF2B5EF4-FFF2-40B4-BE49-F238E27FC236}">
                    <a16:creationId xmlns:a16="http://schemas.microsoft.com/office/drawing/2014/main" id="{561102AB-F7C8-411B-AACC-578C89134B7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7" y="2247"/>
                <a:ext cx="44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8575" tIns="34288" rIns="68575" bIns="34288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308" name="Line 97">
                <a:extLst>
                  <a:ext uri="{FF2B5EF4-FFF2-40B4-BE49-F238E27FC236}">
                    <a16:creationId xmlns:a16="http://schemas.microsoft.com/office/drawing/2014/main" id="{C60A9C8B-539F-4CB0-BC1D-9B860CE6FA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7" y="2205"/>
                <a:ext cx="44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8575" tIns="34288" rIns="68575" bIns="34288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309" name="Line 98">
                <a:extLst>
                  <a:ext uri="{FF2B5EF4-FFF2-40B4-BE49-F238E27FC236}">
                    <a16:creationId xmlns:a16="http://schemas.microsoft.com/office/drawing/2014/main" id="{3613309E-726A-4E42-8AA4-F14230968E0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7" y="2164"/>
                <a:ext cx="44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8575" tIns="34288" rIns="68575" bIns="34288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310" name="Line 99">
                <a:extLst>
                  <a:ext uri="{FF2B5EF4-FFF2-40B4-BE49-F238E27FC236}">
                    <a16:creationId xmlns:a16="http://schemas.microsoft.com/office/drawing/2014/main" id="{8D056A00-779A-4BBF-BE97-54F8E4DCEA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127" y="2122"/>
                <a:ext cx="442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68575" tIns="34288" rIns="68575" bIns="34288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38291" name="Rectangle 100">
              <a:extLst>
                <a:ext uri="{FF2B5EF4-FFF2-40B4-BE49-F238E27FC236}">
                  <a16:creationId xmlns:a16="http://schemas.microsoft.com/office/drawing/2014/main" id="{597669F7-6027-4C8C-9C94-8D7B6A4520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3" y="1804"/>
              <a:ext cx="497" cy="211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8575" tIns="34288" rIns="68575" bIns="34288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2400"/>
            </a:p>
          </p:txBody>
        </p:sp>
        <p:sp>
          <p:nvSpPr>
            <p:cNvPr id="38292" name="Line 101">
              <a:extLst>
                <a:ext uri="{FF2B5EF4-FFF2-40B4-BE49-F238E27FC236}">
                  <a16:creationId xmlns:a16="http://schemas.microsoft.com/office/drawing/2014/main" id="{87405FD9-5FC2-40E7-93D2-D2DBE8926D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74" y="1819"/>
              <a:ext cx="0" cy="167"/>
            </a:xfrm>
            <a:prstGeom prst="line">
              <a:avLst/>
            </a:prstGeom>
            <a:noFill/>
            <a:ln w="127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8575" tIns="34288" rIns="68575" bIns="34288">
              <a:spAutoFit/>
            </a:bodyPr>
            <a:lstStyle/>
            <a:p>
              <a:endParaRPr lang="en-US"/>
            </a:p>
          </p:txBody>
        </p:sp>
        <p:sp>
          <p:nvSpPr>
            <p:cNvPr id="38293" name="Rectangle 102">
              <a:extLst>
                <a:ext uri="{FF2B5EF4-FFF2-40B4-BE49-F238E27FC236}">
                  <a16:creationId xmlns:a16="http://schemas.microsoft.com/office/drawing/2014/main" id="{8C5F6876-4C2F-49A9-9514-3704EB94B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" y="1815"/>
              <a:ext cx="192" cy="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6669" tIns="33335" rIns="66669" bIns="33335">
              <a:spAutoFit/>
            </a:bodyPr>
            <a:lstStyle>
              <a:lvl1pPr defTabSz="658813"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658813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658813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658813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658813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658813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658813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658813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658813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600" b="1">
                  <a:solidFill>
                    <a:schemeClr val="bg1"/>
                  </a:solidFill>
                  <a:ea typeface="宋体" panose="02010600030101010101" pitchFamily="2" charset="-122"/>
                </a:rPr>
                <a:t>2100</a:t>
              </a:r>
            </a:p>
          </p:txBody>
        </p:sp>
        <p:sp>
          <p:nvSpPr>
            <p:cNvPr id="38294" name="Rectangle 103">
              <a:extLst>
                <a:ext uri="{FF2B5EF4-FFF2-40B4-BE49-F238E27FC236}">
                  <a16:creationId xmlns:a16="http://schemas.microsoft.com/office/drawing/2014/main" id="{DE57E5D9-3861-4278-A3A5-CFEB80D2E4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3" y="1833"/>
              <a:ext cx="52" cy="2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8575" tIns="34288" rIns="68575" bIns="34288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2400"/>
            </a:p>
          </p:txBody>
        </p:sp>
        <p:sp>
          <p:nvSpPr>
            <p:cNvPr id="38295" name="Rectangle 104">
              <a:extLst>
                <a:ext uri="{FF2B5EF4-FFF2-40B4-BE49-F238E27FC236}">
                  <a16:creationId xmlns:a16="http://schemas.microsoft.com/office/drawing/2014/main" id="{DBAD094E-1F06-4737-A44F-EFADB7111D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3" y="1833"/>
              <a:ext cx="51" cy="22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8575" tIns="34288" rIns="68575" bIns="34288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2400"/>
            </a:p>
          </p:txBody>
        </p:sp>
        <p:sp>
          <p:nvSpPr>
            <p:cNvPr id="38296" name="Rectangle 105">
              <a:extLst>
                <a:ext uri="{FF2B5EF4-FFF2-40B4-BE49-F238E27FC236}">
                  <a16:creationId xmlns:a16="http://schemas.microsoft.com/office/drawing/2014/main" id="{77FB5948-86A4-4C05-BE1E-500AC8D9C7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58" y="2653"/>
              <a:ext cx="16" cy="45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8575" tIns="34288" rIns="68575" bIns="34288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2400"/>
            </a:p>
          </p:txBody>
        </p:sp>
        <p:sp>
          <p:nvSpPr>
            <p:cNvPr id="38297" name="Rectangle 106">
              <a:extLst>
                <a:ext uri="{FF2B5EF4-FFF2-40B4-BE49-F238E27FC236}">
                  <a16:creationId xmlns:a16="http://schemas.microsoft.com/office/drawing/2014/main" id="{833E8C18-FDB5-436C-91DF-07D134B41D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8" y="2653"/>
              <a:ext cx="16" cy="45"/>
            </a:xfrm>
            <a:prstGeom prst="rect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8575" tIns="34288" rIns="68575" bIns="34288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2400"/>
            </a:p>
          </p:txBody>
        </p:sp>
      </p:grpSp>
      <p:grpSp>
        <p:nvGrpSpPr>
          <p:cNvPr id="37893" name="Group 107">
            <a:extLst>
              <a:ext uri="{FF2B5EF4-FFF2-40B4-BE49-F238E27FC236}">
                <a16:creationId xmlns:a16="http://schemas.microsoft.com/office/drawing/2014/main" id="{3D9D5C2D-B40C-4EBB-BB9A-FAF4DBD4E639}"/>
              </a:ext>
            </a:extLst>
          </p:cNvPr>
          <p:cNvGrpSpPr>
            <a:grpSpLocks/>
          </p:cNvGrpSpPr>
          <p:nvPr/>
        </p:nvGrpSpPr>
        <p:grpSpPr bwMode="auto">
          <a:xfrm>
            <a:off x="3257550" y="2249488"/>
            <a:ext cx="1217613" cy="1417637"/>
            <a:chOff x="2187" y="1296"/>
            <a:chExt cx="789" cy="918"/>
          </a:xfrm>
        </p:grpSpPr>
        <p:sp>
          <p:nvSpPr>
            <p:cNvPr id="38096" name="Rectangle 108" descr="70%">
              <a:extLst>
                <a:ext uri="{FF2B5EF4-FFF2-40B4-BE49-F238E27FC236}">
                  <a16:creationId xmlns:a16="http://schemas.microsoft.com/office/drawing/2014/main" id="{CB32B5C7-C78A-4039-92AD-0A34685D1C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" y="1728"/>
              <a:ext cx="354" cy="69"/>
            </a:xfrm>
            <a:prstGeom prst="rect">
              <a:avLst/>
            </a:prstGeom>
            <a:blipFill dpi="0" rotWithShape="0">
              <a:blip r:embed="rId6"/>
              <a:srcRect/>
              <a:tile tx="0" ty="0" sx="100000" sy="100000" flip="none" algn="tl"/>
            </a:blip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3853" tIns="11924" rIns="23853" bIns="11924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2400"/>
            </a:p>
          </p:txBody>
        </p:sp>
        <p:grpSp>
          <p:nvGrpSpPr>
            <p:cNvPr id="38097" name="Group 109">
              <a:extLst>
                <a:ext uri="{FF2B5EF4-FFF2-40B4-BE49-F238E27FC236}">
                  <a16:creationId xmlns:a16="http://schemas.microsoft.com/office/drawing/2014/main" id="{82D4DA1A-C95F-450B-90E2-B7C00D48B6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87" y="1968"/>
              <a:ext cx="144" cy="235"/>
              <a:chOff x="2941" y="1914"/>
              <a:chExt cx="140" cy="228"/>
            </a:xfrm>
          </p:grpSpPr>
          <p:sp>
            <p:nvSpPr>
              <p:cNvPr id="38267" name="Rectangle 110">
                <a:extLst>
                  <a:ext uri="{FF2B5EF4-FFF2-40B4-BE49-F238E27FC236}">
                    <a16:creationId xmlns:a16="http://schemas.microsoft.com/office/drawing/2014/main" id="{F432C2FA-905F-43E5-89CA-FA263A2C52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1" y="1914"/>
                <a:ext cx="139" cy="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38268" name="Group 111">
                <a:extLst>
                  <a:ext uri="{FF2B5EF4-FFF2-40B4-BE49-F238E27FC236}">
                    <a16:creationId xmlns:a16="http://schemas.microsoft.com/office/drawing/2014/main" id="{CB2C7191-4F5D-46CE-8DDF-436801159B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50" y="1990"/>
                <a:ext cx="123" cy="132"/>
                <a:chOff x="2950" y="1990"/>
                <a:chExt cx="123" cy="132"/>
              </a:xfrm>
            </p:grpSpPr>
            <p:sp>
              <p:nvSpPr>
                <p:cNvPr id="38276" name="Rectangle 112" descr="25%">
                  <a:extLst>
                    <a:ext uri="{FF2B5EF4-FFF2-40B4-BE49-F238E27FC236}">
                      <a16:creationId xmlns:a16="http://schemas.microsoft.com/office/drawing/2014/main" id="{C78A20EC-D203-433B-8478-4FCEA809B0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0" y="1990"/>
                  <a:ext cx="123" cy="132"/>
                </a:xfrm>
                <a:prstGeom prst="rect">
                  <a:avLst/>
                </a:prstGeom>
                <a:blipFill dpi="0" rotWithShape="0">
                  <a:blip r:embed="rId7"/>
                  <a:srcRect/>
                  <a:tile tx="0" ty="0" sx="100000" sy="100000" flip="none" algn="tl"/>
                </a:blip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277" name="Line 113">
                  <a:extLst>
                    <a:ext uri="{FF2B5EF4-FFF2-40B4-BE49-F238E27FC236}">
                      <a16:creationId xmlns:a16="http://schemas.microsoft.com/office/drawing/2014/main" id="{0F8762DA-0316-41C8-B3FB-CDD0A8C35D6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50" y="2115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78" name="Line 114">
                  <a:extLst>
                    <a:ext uri="{FF2B5EF4-FFF2-40B4-BE49-F238E27FC236}">
                      <a16:creationId xmlns:a16="http://schemas.microsoft.com/office/drawing/2014/main" id="{9D8B22A6-5CC2-4EC8-BD4F-07E7BDCAD77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50" y="2104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79" name="Line 115">
                  <a:extLst>
                    <a:ext uri="{FF2B5EF4-FFF2-40B4-BE49-F238E27FC236}">
                      <a16:creationId xmlns:a16="http://schemas.microsoft.com/office/drawing/2014/main" id="{2AFDD3DF-9EE9-401D-B441-7263A0A5CA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50" y="2093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80" name="Line 116">
                  <a:extLst>
                    <a:ext uri="{FF2B5EF4-FFF2-40B4-BE49-F238E27FC236}">
                      <a16:creationId xmlns:a16="http://schemas.microsoft.com/office/drawing/2014/main" id="{97FDEDFA-B5F3-443F-A595-D5B5EA539BF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50" y="2083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81" name="Line 117">
                  <a:extLst>
                    <a:ext uri="{FF2B5EF4-FFF2-40B4-BE49-F238E27FC236}">
                      <a16:creationId xmlns:a16="http://schemas.microsoft.com/office/drawing/2014/main" id="{3AB52A33-CF72-46FE-B5A0-C64AA52172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50" y="2072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82" name="Line 118">
                  <a:extLst>
                    <a:ext uri="{FF2B5EF4-FFF2-40B4-BE49-F238E27FC236}">
                      <a16:creationId xmlns:a16="http://schemas.microsoft.com/office/drawing/2014/main" id="{22BA9B98-3550-47F8-A29A-AEB47176687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50" y="2061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83" name="Line 119">
                  <a:extLst>
                    <a:ext uri="{FF2B5EF4-FFF2-40B4-BE49-F238E27FC236}">
                      <a16:creationId xmlns:a16="http://schemas.microsoft.com/office/drawing/2014/main" id="{08D7D788-F1D6-404C-A942-DEB03CA9C0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50" y="2050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84" name="Line 120">
                  <a:extLst>
                    <a:ext uri="{FF2B5EF4-FFF2-40B4-BE49-F238E27FC236}">
                      <a16:creationId xmlns:a16="http://schemas.microsoft.com/office/drawing/2014/main" id="{1EA48D8A-CC59-498B-9B5E-E36A9BFF35D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50" y="2040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85" name="Line 121">
                  <a:extLst>
                    <a:ext uri="{FF2B5EF4-FFF2-40B4-BE49-F238E27FC236}">
                      <a16:creationId xmlns:a16="http://schemas.microsoft.com/office/drawing/2014/main" id="{982E49B9-9E4E-4E76-B924-E3E618849D9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50" y="2029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86" name="Line 122">
                  <a:extLst>
                    <a:ext uri="{FF2B5EF4-FFF2-40B4-BE49-F238E27FC236}">
                      <a16:creationId xmlns:a16="http://schemas.microsoft.com/office/drawing/2014/main" id="{F4A5D9F0-C861-4116-AF82-495FCCBFD1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50" y="2018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87" name="Line 123">
                  <a:extLst>
                    <a:ext uri="{FF2B5EF4-FFF2-40B4-BE49-F238E27FC236}">
                      <a16:creationId xmlns:a16="http://schemas.microsoft.com/office/drawing/2014/main" id="{2A211AA8-59F3-495B-9F86-ED6656FDF4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50" y="2008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88" name="Line 124">
                  <a:extLst>
                    <a:ext uri="{FF2B5EF4-FFF2-40B4-BE49-F238E27FC236}">
                      <a16:creationId xmlns:a16="http://schemas.microsoft.com/office/drawing/2014/main" id="{4956BF4C-A71A-447B-A7ED-9EFB173BEA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50" y="1997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8269" name="Rectangle 125">
                <a:extLst>
                  <a:ext uri="{FF2B5EF4-FFF2-40B4-BE49-F238E27FC236}">
                    <a16:creationId xmlns:a16="http://schemas.microsoft.com/office/drawing/2014/main" id="{7432747B-21BB-4621-AD99-0625DBAEBF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3" y="1918"/>
                <a:ext cx="138" cy="4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270" name="Line 126">
                <a:extLst>
                  <a:ext uri="{FF2B5EF4-FFF2-40B4-BE49-F238E27FC236}">
                    <a16:creationId xmlns:a16="http://schemas.microsoft.com/office/drawing/2014/main" id="{548E5BEF-2509-4B2A-9910-BC90F3BD65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90" y="1922"/>
                <a:ext cx="0" cy="36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271" name="Rectangle 127">
                <a:extLst>
                  <a:ext uri="{FF2B5EF4-FFF2-40B4-BE49-F238E27FC236}">
                    <a16:creationId xmlns:a16="http://schemas.microsoft.com/office/drawing/2014/main" id="{4BFE858F-8BC9-493E-AB2F-B83969132F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2" y="1915"/>
                <a:ext cx="66" cy="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190" tIns="11593" rIns="23190" bIns="11593">
                <a:spAutoFit/>
              </a:bodyPr>
              <a:lstStyle>
                <a:lvl1pPr defTabSz="174625"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174625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174625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174625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174625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174625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174625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174625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174625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200" b="1">
                    <a:solidFill>
                      <a:schemeClr val="bg1"/>
                    </a:solidFill>
                    <a:ea typeface="宋体" panose="02010600030101010101" pitchFamily="2" charset="-122"/>
                  </a:rPr>
                  <a:t>2100</a:t>
                </a:r>
              </a:p>
            </p:txBody>
          </p:sp>
          <p:sp>
            <p:nvSpPr>
              <p:cNvPr id="38272" name="Rectangle 128">
                <a:extLst>
                  <a:ext uri="{FF2B5EF4-FFF2-40B4-BE49-F238E27FC236}">
                    <a16:creationId xmlns:a16="http://schemas.microsoft.com/office/drawing/2014/main" id="{9F4996AF-B462-4F0F-8EA6-C6DC0D08BF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1925"/>
                <a:ext cx="11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273" name="Rectangle 129">
                <a:extLst>
                  <a:ext uri="{FF2B5EF4-FFF2-40B4-BE49-F238E27FC236}">
                    <a16:creationId xmlns:a16="http://schemas.microsoft.com/office/drawing/2014/main" id="{6059447C-D23B-4801-AE0F-054DD78CA3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6" y="1925"/>
                <a:ext cx="9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274" name="Rectangle 130">
                <a:extLst>
                  <a:ext uri="{FF2B5EF4-FFF2-40B4-BE49-F238E27FC236}">
                    <a16:creationId xmlns:a16="http://schemas.microsoft.com/office/drawing/2014/main" id="{0049C373-9DCA-4A07-A78C-785F93115D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8" y="2137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275" name="Rectangle 131">
                <a:extLst>
                  <a:ext uri="{FF2B5EF4-FFF2-40B4-BE49-F238E27FC236}">
                    <a16:creationId xmlns:a16="http://schemas.microsoft.com/office/drawing/2014/main" id="{674F1245-8B11-44C0-8DB8-06A102D21C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5" y="2137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38098" name="Group 132">
              <a:extLst>
                <a:ext uri="{FF2B5EF4-FFF2-40B4-BE49-F238E27FC236}">
                  <a16:creationId xmlns:a16="http://schemas.microsoft.com/office/drawing/2014/main" id="{0ABB2223-1EF4-4526-A575-42E349A63D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1" y="1972"/>
              <a:ext cx="144" cy="235"/>
              <a:chOff x="3159" y="1918"/>
              <a:chExt cx="140" cy="228"/>
            </a:xfrm>
          </p:grpSpPr>
          <p:sp>
            <p:nvSpPr>
              <p:cNvPr id="38245" name="Rectangle 133">
                <a:extLst>
                  <a:ext uri="{FF2B5EF4-FFF2-40B4-BE49-F238E27FC236}">
                    <a16:creationId xmlns:a16="http://schemas.microsoft.com/office/drawing/2014/main" id="{76346977-75CB-4FE6-87AE-45F211D94A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9" y="1918"/>
                <a:ext cx="140" cy="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38246" name="Group 134">
                <a:extLst>
                  <a:ext uri="{FF2B5EF4-FFF2-40B4-BE49-F238E27FC236}">
                    <a16:creationId xmlns:a16="http://schemas.microsoft.com/office/drawing/2014/main" id="{32C79A73-52C0-4536-9F35-7FE12F7B196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68" y="1993"/>
                <a:ext cx="122" cy="132"/>
                <a:chOff x="3168" y="1993"/>
                <a:chExt cx="122" cy="132"/>
              </a:xfrm>
            </p:grpSpPr>
            <p:sp>
              <p:nvSpPr>
                <p:cNvPr id="38254" name="Rectangle 135" descr="25%">
                  <a:extLst>
                    <a:ext uri="{FF2B5EF4-FFF2-40B4-BE49-F238E27FC236}">
                      <a16:creationId xmlns:a16="http://schemas.microsoft.com/office/drawing/2014/main" id="{F88A5486-F339-4CE2-B5A8-C4A6BD84DC1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1993"/>
                  <a:ext cx="122" cy="132"/>
                </a:xfrm>
                <a:prstGeom prst="rect">
                  <a:avLst/>
                </a:prstGeom>
                <a:blipFill dpi="0" rotWithShape="0">
                  <a:blip r:embed="rId7"/>
                  <a:srcRect/>
                  <a:tile tx="0" ty="0" sx="100000" sy="100000" flip="none" algn="tl"/>
                </a:blip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255" name="Line 136">
                  <a:extLst>
                    <a:ext uri="{FF2B5EF4-FFF2-40B4-BE49-F238E27FC236}">
                      <a16:creationId xmlns:a16="http://schemas.microsoft.com/office/drawing/2014/main" id="{F82C24F7-9E0B-448F-B81E-D75F6AE95A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8" y="211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56" name="Line 137">
                  <a:extLst>
                    <a:ext uri="{FF2B5EF4-FFF2-40B4-BE49-F238E27FC236}">
                      <a16:creationId xmlns:a16="http://schemas.microsoft.com/office/drawing/2014/main" id="{7A1DBD94-FF6A-413D-8C2C-AA5C16374C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8" y="2108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57" name="Line 138">
                  <a:extLst>
                    <a:ext uri="{FF2B5EF4-FFF2-40B4-BE49-F238E27FC236}">
                      <a16:creationId xmlns:a16="http://schemas.microsoft.com/office/drawing/2014/main" id="{0E9644B3-0C3F-4F5F-A86E-F81413AD15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8" y="209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58" name="Line 139">
                  <a:extLst>
                    <a:ext uri="{FF2B5EF4-FFF2-40B4-BE49-F238E27FC236}">
                      <a16:creationId xmlns:a16="http://schemas.microsoft.com/office/drawing/2014/main" id="{C000E0D4-2312-4117-8899-87B350E5150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8" y="208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59" name="Line 140">
                  <a:extLst>
                    <a:ext uri="{FF2B5EF4-FFF2-40B4-BE49-F238E27FC236}">
                      <a16:creationId xmlns:a16="http://schemas.microsoft.com/office/drawing/2014/main" id="{84036E35-67F1-4D30-B92F-90F3A629FC2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8" y="2076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60" name="Line 141">
                  <a:extLst>
                    <a:ext uri="{FF2B5EF4-FFF2-40B4-BE49-F238E27FC236}">
                      <a16:creationId xmlns:a16="http://schemas.microsoft.com/office/drawing/2014/main" id="{FD332965-6FDC-4C58-8B6B-2701D6C6FFB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8" y="2065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61" name="Line 142">
                  <a:extLst>
                    <a:ext uri="{FF2B5EF4-FFF2-40B4-BE49-F238E27FC236}">
                      <a16:creationId xmlns:a16="http://schemas.microsoft.com/office/drawing/2014/main" id="{F752DD38-1874-40C2-B9B4-26873FD485D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8" y="205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62" name="Line 143">
                  <a:extLst>
                    <a:ext uri="{FF2B5EF4-FFF2-40B4-BE49-F238E27FC236}">
                      <a16:creationId xmlns:a16="http://schemas.microsoft.com/office/drawing/2014/main" id="{EECF72DE-E2F8-4A5B-A26E-EBA998D38F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8" y="204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63" name="Line 144">
                  <a:extLst>
                    <a:ext uri="{FF2B5EF4-FFF2-40B4-BE49-F238E27FC236}">
                      <a16:creationId xmlns:a16="http://schemas.microsoft.com/office/drawing/2014/main" id="{DC66117C-ADD0-4E0A-9171-8626FB7E52C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8" y="203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64" name="Line 145">
                  <a:extLst>
                    <a:ext uri="{FF2B5EF4-FFF2-40B4-BE49-F238E27FC236}">
                      <a16:creationId xmlns:a16="http://schemas.microsoft.com/office/drawing/2014/main" id="{AC9E090A-18E5-49B1-8891-A31196BEDB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8" y="202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65" name="Line 146">
                  <a:extLst>
                    <a:ext uri="{FF2B5EF4-FFF2-40B4-BE49-F238E27FC236}">
                      <a16:creationId xmlns:a16="http://schemas.microsoft.com/office/drawing/2014/main" id="{515D0791-9643-432D-BF2B-7F7682F8C1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8" y="2011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66" name="Line 147">
                  <a:extLst>
                    <a:ext uri="{FF2B5EF4-FFF2-40B4-BE49-F238E27FC236}">
                      <a16:creationId xmlns:a16="http://schemas.microsoft.com/office/drawing/2014/main" id="{62BE1531-FF94-4C9C-9E52-BCC7FA2DB7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8" y="2001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8247" name="Rectangle 148">
                <a:extLst>
                  <a:ext uri="{FF2B5EF4-FFF2-40B4-BE49-F238E27FC236}">
                    <a16:creationId xmlns:a16="http://schemas.microsoft.com/office/drawing/2014/main" id="{B1999DF1-9288-4A44-B56E-4195F5B46F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1" y="1922"/>
                <a:ext cx="138" cy="4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248" name="Line 149">
                <a:extLst>
                  <a:ext uri="{FF2B5EF4-FFF2-40B4-BE49-F238E27FC236}">
                    <a16:creationId xmlns:a16="http://schemas.microsoft.com/office/drawing/2014/main" id="{0D582C74-0C37-49B1-9004-14F3E51619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8" y="1926"/>
                <a:ext cx="0" cy="37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249" name="Rectangle 150">
                <a:extLst>
                  <a:ext uri="{FF2B5EF4-FFF2-40B4-BE49-F238E27FC236}">
                    <a16:creationId xmlns:a16="http://schemas.microsoft.com/office/drawing/2014/main" id="{4F1C3E68-0C3D-4D36-8D9F-88A34CF434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0" y="1919"/>
                <a:ext cx="66" cy="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190" tIns="11593" rIns="23190" bIns="11593">
                <a:spAutoFit/>
              </a:bodyPr>
              <a:lstStyle>
                <a:lvl1pPr defTabSz="174625"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174625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174625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174625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174625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174625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174625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174625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174625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200" b="1">
                    <a:solidFill>
                      <a:schemeClr val="bg1"/>
                    </a:solidFill>
                    <a:ea typeface="宋体" panose="02010600030101010101" pitchFamily="2" charset="-122"/>
                  </a:rPr>
                  <a:t>2100</a:t>
                </a:r>
              </a:p>
            </p:txBody>
          </p:sp>
          <p:sp>
            <p:nvSpPr>
              <p:cNvPr id="38250" name="Rectangle 151">
                <a:extLst>
                  <a:ext uri="{FF2B5EF4-FFF2-40B4-BE49-F238E27FC236}">
                    <a16:creationId xmlns:a16="http://schemas.microsoft.com/office/drawing/2014/main" id="{91733570-882F-43AB-B3CA-F442035C9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6" y="1925"/>
                <a:ext cx="11" cy="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251" name="Rectangle 152">
                <a:extLst>
                  <a:ext uri="{FF2B5EF4-FFF2-40B4-BE49-F238E27FC236}">
                    <a16:creationId xmlns:a16="http://schemas.microsoft.com/office/drawing/2014/main" id="{250CB9A5-F0CD-4CF1-B630-44F2D23011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4" y="1925"/>
                <a:ext cx="8" cy="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252" name="Rectangle 153">
                <a:extLst>
                  <a:ext uri="{FF2B5EF4-FFF2-40B4-BE49-F238E27FC236}">
                    <a16:creationId xmlns:a16="http://schemas.microsoft.com/office/drawing/2014/main" id="{A506F672-BBF3-424A-8868-9B9B8E69E3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6" y="2141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253" name="Rectangle 154">
                <a:extLst>
                  <a:ext uri="{FF2B5EF4-FFF2-40B4-BE49-F238E27FC236}">
                    <a16:creationId xmlns:a16="http://schemas.microsoft.com/office/drawing/2014/main" id="{7C477600-7F1A-4E1B-9297-F12F58BE2A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0" y="2141"/>
                <a:ext cx="6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38099" name="Group 155">
              <a:extLst>
                <a:ext uri="{FF2B5EF4-FFF2-40B4-BE49-F238E27FC236}">
                  <a16:creationId xmlns:a16="http://schemas.microsoft.com/office/drawing/2014/main" id="{C682A789-792B-4FEE-ABFB-95BE2C41570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0" y="1972"/>
              <a:ext cx="145" cy="235"/>
              <a:chOff x="3352" y="1918"/>
              <a:chExt cx="141" cy="228"/>
            </a:xfrm>
          </p:grpSpPr>
          <p:sp>
            <p:nvSpPr>
              <p:cNvPr id="38223" name="Rectangle 156">
                <a:extLst>
                  <a:ext uri="{FF2B5EF4-FFF2-40B4-BE49-F238E27FC236}">
                    <a16:creationId xmlns:a16="http://schemas.microsoft.com/office/drawing/2014/main" id="{33048ACE-27C3-4572-9728-DF1CC0EB6E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2" y="1918"/>
                <a:ext cx="140" cy="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38224" name="Group 157">
                <a:extLst>
                  <a:ext uri="{FF2B5EF4-FFF2-40B4-BE49-F238E27FC236}">
                    <a16:creationId xmlns:a16="http://schemas.microsoft.com/office/drawing/2014/main" id="{C7BB3D27-2906-4D43-81BF-A1656EF56F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1" y="1993"/>
                <a:ext cx="122" cy="132"/>
                <a:chOff x="3361" y="1993"/>
                <a:chExt cx="122" cy="132"/>
              </a:xfrm>
            </p:grpSpPr>
            <p:sp>
              <p:nvSpPr>
                <p:cNvPr id="38232" name="Rectangle 158" descr="25%">
                  <a:extLst>
                    <a:ext uri="{FF2B5EF4-FFF2-40B4-BE49-F238E27FC236}">
                      <a16:creationId xmlns:a16="http://schemas.microsoft.com/office/drawing/2014/main" id="{D5AB5ACD-54D6-496B-BFD9-78F41EDBC8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1" y="1993"/>
                  <a:ext cx="122" cy="132"/>
                </a:xfrm>
                <a:prstGeom prst="rect">
                  <a:avLst/>
                </a:prstGeom>
                <a:blipFill dpi="0" rotWithShape="0">
                  <a:blip r:embed="rId7"/>
                  <a:srcRect/>
                  <a:tile tx="0" ty="0" sx="100000" sy="100000" flip="none" algn="tl"/>
                </a:blip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233" name="Line 159">
                  <a:extLst>
                    <a:ext uri="{FF2B5EF4-FFF2-40B4-BE49-F238E27FC236}">
                      <a16:creationId xmlns:a16="http://schemas.microsoft.com/office/drawing/2014/main" id="{4DD9E351-1D94-4AA6-B4E1-3D6C4C93C94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1" y="211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34" name="Line 160">
                  <a:extLst>
                    <a:ext uri="{FF2B5EF4-FFF2-40B4-BE49-F238E27FC236}">
                      <a16:creationId xmlns:a16="http://schemas.microsoft.com/office/drawing/2014/main" id="{55C52D48-2C1E-46EF-A709-C0EBF93339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1" y="2108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35" name="Line 161">
                  <a:extLst>
                    <a:ext uri="{FF2B5EF4-FFF2-40B4-BE49-F238E27FC236}">
                      <a16:creationId xmlns:a16="http://schemas.microsoft.com/office/drawing/2014/main" id="{336DA3D0-D6A1-42D0-ABF8-F24FF004254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1" y="209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36" name="Line 162">
                  <a:extLst>
                    <a:ext uri="{FF2B5EF4-FFF2-40B4-BE49-F238E27FC236}">
                      <a16:creationId xmlns:a16="http://schemas.microsoft.com/office/drawing/2014/main" id="{2D0311C7-4AE1-487A-B5FE-42258F153B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1" y="208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37" name="Line 163">
                  <a:extLst>
                    <a:ext uri="{FF2B5EF4-FFF2-40B4-BE49-F238E27FC236}">
                      <a16:creationId xmlns:a16="http://schemas.microsoft.com/office/drawing/2014/main" id="{D9331879-1870-4456-8DF9-FB456F85590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1" y="2076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38" name="Line 164">
                  <a:extLst>
                    <a:ext uri="{FF2B5EF4-FFF2-40B4-BE49-F238E27FC236}">
                      <a16:creationId xmlns:a16="http://schemas.microsoft.com/office/drawing/2014/main" id="{C2AB62BB-EE89-4597-BFDC-E476B6184B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1" y="2065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39" name="Line 165">
                  <a:extLst>
                    <a:ext uri="{FF2B5EF4-FFF2-40B4-BE49-F238E27FC236}">
                      <a16:creationId xmlns:a16="http://schemas.microsoft.com/office/drawing/2014/main" id="{4A1969FD-5E30-451A-8F51-686594C91E8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1" y="205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40" name="Line 166">
                  <a:extLst>
                    <a:ext uri="{FF2B5EF4-FFF2-40B4-BE49-F238E27FC236}">
                      <a16:creationId xmlns:a16="http://schemas.microsoft.com/office/drawing/2014/main" id="{7546A6F7-FDD0-4D65-8D2D-BE674FB5EEF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1" y="204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41" name="Line 167">
                  <a:extLst>
                    <a:ext uri="{FF2B5EF4-FFF2-40B4-BE49-F238E27FC236}">
                      <a16:creationId xmlns:a16="http://schemas.microsoft.com/office/drawing/2014/main" id="{C84EC409-57E8-4F1C-9F27-ADE1AE1951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1" y="203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42" name="Line 168">
                  <a:extLst>
                    <a:ext uri="{FF2B5EF4-FFF2-40B4-BE49-F238E27FC236}">
                      <a16:creationId xmlns:a16="http://schemas.microsoft.com/office/drawing/2014/main" id="{CFE61579-3A30-4F34-B5E5-05EA235AFA6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1" y="202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43" name="Line 169">
                  <a:extLst>
                    <a:ext uri="{FF2B5EF4-FFF2-40B4-BE49-F238E27FC236}">
                      <a16:creationId xmlns:a16="http://schemas.microsoft.com/office/drawing/2014/main" id="{C8770696-E045-42CA-A348-33D50EB807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1" y="2011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44" name="Line 170">
                  <a:extLst>
                    <a:ext uri="{FF2B5EF4-FFF2-40B4-BE49-F238E27FC236}">
                      <a16:creationId xmlns:a16="http://schemas.microsoft.com/office/drawing/2014/main" id="{A5CD717A-921D-41D0-AE9B-1B361A5F1EF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1" y="2001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8225" name="Rectangle 171">
                <a:extLst>
                  <a:ext uri="{FF2B5EF4-FFF2-40B4-BE49-F238E27FC236}">
                    <a16:creationId xmlns:a16="http://schemas.microsoft.com/office/drawing/2014/main" id="{54989291-3134-4741-92BC-B8E12E7C7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4" y="1922"/>
                <a:ext cx="139" cy="4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226" name="Line 172">
                <a:extLst>
                  <a:ext uri="{FF2B5EF4-FFF2-40B4-BE49-F238E27FC236}">
                    <a16:creationId xmlns:a16="http://schemas.microsoft.com/office/drawing/2014/main" id="{D358F9C7-95AE-4CA6-A15D-FBF6F3F9DA4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2" y="1926"/>
                <a:ext cx="0" cy="37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227" name="Rectangle 173">
                <a:extLst>
                  <a:ext uri="{FF2B5EF4-FFF2-40B4-BE49-F238E27FC236}">
                    <a16:creationId xmlns:a16="http://schemas.microsoft.com/office/drawing/2014/main" id="{D7AD7585-D028-4E61-8B78-B013F9903E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4" y="1919"/>
                <a:ext cx="66" cy="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190" tIns="11593" rIns="23190" bIns="11593">
                <a:spAutoFit/>
              </a:bodyPr>
              <a:lstStyle>
                <a:lvl1pPr defTabSz="174625"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174625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174625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174625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174625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174625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174625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174625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174625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200" b="1">
                    <a:solidFill>
                      <a:schemeClr val="bg1"/>
                    </a:solidFill>
                    <a:ea typeface="宋体" panose="02010600030101010101" pitchFamily="2" charset="-122"/>
                  </a:rPr>
                  <a:t>2100</a:t>
                </a:r>
              </a:p>
            </p:txBody>
          </p:sp>
          <p:sp>
            <p:nvSpPr>
              <p:cNvPr id="38228" name="Rectangle 174">
                <a:extLst>
                  <a:ext uri="{FF2B5EF4-FFF2-40B4-BE49-F238E27FC236}">
                    <a16:creationId xmlns:a16="http://schemas.microsoft.com/office/drawing/2014/main" id="{E50A4ECD-3D57-4BE6-BBA0-87ABB91DB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9" y="1925"/>
                <a:ext cx="11" cy="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229" name="Rectangle 175">
                <a:extLst>
                  <a:ext uri="{FF2B5EF4-FFF2-40B4-BE49-F238E27FC236}">
                    <a16:creationId xmlns:a16="http://schemas.microsoft.com/office/drawing/2014/main" id="{CA3D3884-32E0-4112-B1DD-192270A4F1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7" y="1925"/>
                <a:ext cx="9" cy="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230" name="Rectangle 176">
                <a:extLst>
                  <a:ext uri="{FF2B5EF4-FFF2-40B4-BE49-F238E27FC236}">
                    <a16:creationId xmlns:a16="http://schemas.microsoft.com/office/drawing/2014/main" id="{9CE51092-179D-417C-9860-26A09CB894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6" y="2141"/>
                <a:ext cx="7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231" name="Rectangle 177">
                <a:extLst>
                  <a:ext uri="{FF2B5EF4-FFF2-40B4-BE49-F238E27FC236}">
                    <a16:creationId xmlns:a16="http://schemas.microsoft.com/office/drawing/2014/main" id="{CDAC053D-A7C3-45F9-8319-E4EB4CFCC6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4" y="2141"/>
                <a:ext cx="6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38100" name="Group 178">
              <a:extLst>
                <a:ext uri="{FF2B5EF4-FFF2-40B4-BE49-F238E27FC236}">
                  <a16:creationId xmlns:a16="http://schemas.microsoft.com/office/drawing/2014/main" id="{F3D678A9-5EAD-4665-B293-28CFC23359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2" y="1980"/>
              <a:ext cx="144" cy="234"/>
              <a:chOff x="3568" y="1925"/>
              <a:chExt cx="140" cy="228"/>
            </a:xfrm>
          </p:grpSpPr>
          <p:sp>
            <p:nvSpPr>
              <p:cNvPr id="38201" name="Rectangle 179">
                <a:extLst>
                  <a:ext uri="{FF2B5EF4-FFF2-40B4-BE49-F238E27FC236}">
                    <a16:creationId xmlns:a16="http://schemas.microsoft.com/office/drawing/2014/main" id="{7017C8DC-9C67-4701-AAE8-642CB30822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8" y="1925"/>
                <a:ext cx="139" cy="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38202" name="Group 180">
                <a:extLst>
                  <a:ext uri="{FF2B5EF4-FFF2-40B4-BE49-F238E27FC236}">
                    <a16:creationId xmlns:a16="http://schemas.microsoft.com/office/drawing/2014/main" id="{ACEAC075-37D2-43CC-AAA6-C05F45EA2C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76" y="2001"/>
                <a:ext cx="122" cy="132"/>
                <a:chOff x="3576" y="2001"/>
                <a:chExt cx="122" cy="132"/>
              </a:xfrm>
            </p:grpSpPr>
            <p:sp>
              <p:nvSpPr>
                <p:cNvPr id="38210" name="Rectangle 181" descr="25%">
                  <a:extLst>
                    <a:ext uri="{FF2B5EF4-FFF2-40B4-BE49-F238E27FC236}">
                      <a16:creationId xmlns:a16="http://schemas.microsoft.com/office/drawing/2014/main" id="{B491D8A5-FC07-4C4B-88D5-582130017B7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6" y="2001"/>
                  <a:ext cx="122" cy="132"/>
                </a:xfrm>
                <a:prstGeom prst="rect">
                  <a:avLst/>
                </a:prstGeom>
                <a:blipFill dpi="0" rotWithShape="0">
                  <a:blip r:embed="rId7"/>
                  <a:srcRect/>
                  <a:tile tx="0" ty="0" sx="100000" sy="100000" flip="none" algn="tl"/>
                </a:blip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211" name="Line 182">
                  <a:extLst>
                    <a:ext uri="{FF2B5EF4-FFF2-40B4-BE49-F238E27FC236}">
                      <a16:creationId xmlns:a16="http://schemas.microsoft.com/office/drawing/2014/main" id="{DC7EC1C6-EB99-42C7-A359-F685A8E6BC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76" y="2126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12" name="Line 183">
                  <a:extLst>
                    <a:ext uri="{FF2B5EF4-FFF2-40B4-BE49-F238E27FC236}">
                      <a16:creationId xmlns:a16="http://schemas.microsoft.com/office/drawing/2014/main" id="{EFE9A06A-01D6-49BC-88BD-373499A571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76" y="2115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13" name="Line 184">
                  <a:extLst>
                    <a:ext uri="{FF2B5EF4-FFF2-40B4-BE49-F238E27FC236}">
                      <a16:creationId xmlns:a16="http://schemas.microsoft.com/office/drawing/2014/main" id="{F84B1576-3811-4E9C-9410-1EAC65E68F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76" y="210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14" name="Line 185">
                  <a:extLst>
                    <a:ext uri="{FF2B5EF4-FFF2-40B4-BE49-F238E27FC236}">
                      <a16:creationId xmlns:a16="http://schemas.microsoft.com/office/drawing/2014/main" id="{BFFB59D1-6082-4040-8A3D-CC8AEECF33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76" y="209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15" name="Line 186">
                  <a:extLst>
                    <a:ext uri="{FF2B5EF4-FFF2-40B4-BE49-F238E27FC236}">
                      <a16:creationId xmlns:a16="http://schemas.microsoft.com/office/drawing/2014/main" id="{30483CBA-96F2-40A6-807A-7937B1EE286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76" y="2083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16" name="Line 187">
                  <a:extLst>
                    <a:ext uri="{FF2B5EF4-FFF2-40B4-BE49-F238E27FC236}">
                      <a16:creationId xmlns:a16="http://schemas.microsoft.com/office/drawing/2014/main" id="{DCFEB195-C8C8-4B7C-8BAA-93664533FD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76" y="207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17" name="Line 188">
                  <a:extLst>
                    <a:ext uri="{FF2B5EF4-FFF2-40B4-BE49-F238E27FC236}">
                      <a16:creationId xmlns:a16="http://schemas.microsoft.com/office/drawing/2014/main" id="{C330C46E-C98B-4192-A29F-36C9A2C57A8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76" y="206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18" name="Line 189">
                  <a:extLst>
                    <a:ext uri="{FF2B5EF4-FFF2-40B4-BE49-F238E27FC236}">
                      <a16:creationId xmlns:a16="http://schemas.microsoft.com/office/drawing/2014/main" id="{46D0833F-3C05-4DC2-9BCE-03D35600A8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76" y="2050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19" name="Line 190">
                  <a:extLst>
                    <a:ext uri="{FF2B5EF4-FFF2-40B4-BE49-F238E27FC236}">
                      <a16:creationId xmlns:a16="http://schemas.microsoft.com/office/drawing/2014/main" id="{26841555-F4A6-4B0E-A7F3-E020FEAA91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76" y="2040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20" name="Line 191">
                  <a:extLst>
                    <a:ext uri="{FF2B5EF4-FFF2-40B4-BE49-F238E27FC236}">
                      <a16:creationId xmlns:a16="http://schemas.microsoft.com/office/drawing/2014/main" id="{486B0368-8141-4C9A-9455-56346569793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76" y="202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21" name="Line 192">
                  <a:extLst>
                    <a:ext uri="{FF2B5EF4-FFF2-40B4-BE49-F238E27FC236}">
                      <a16:creationId xmlns:a16="http://schemas.microsoft.com/office/drawing/2014/main" id="{1E557F24-DE36-4973-9F9C-F52A76A78F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76" y="201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22" name="Line 193">
                  <a:extLst>
                    <a:ext uri="{FF2B5EF4-FFF2-40B4-BE49-F238E27FC236}">
                      <a16:creationId xmlns:a16="http://schemas.microsoft.com/office/drawing/2014/main" id="{FFBD813C-8C0A-4718-93F9-53971240F4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76" y="2008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8203" name="Rectangle 194">
                <a:extLst>
                  <a:ext uri="{FF2B5EF4-FFF2-40B4-BE49-F238E27FC236}">
                    <a16:creationId xmlns:a16="http://schemas.microsoft.com/office/drawing/2014/main" id="{A0ED11DF-499D-4D22-B2E0-5B86016E4A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0" y="1929"/>
                <a:ext cx="138" cy="4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204" name="Line 195">
                <a:extLst>
                  <a:ext uri="{FF2B5EF4-FFF2-40B4-BE49-F238E27FC236}">
                    <a16:creationId xmlns:a16="http://schemas.microsoft.com/office/drawing/2014/main" id="{0A32B5D3-53CB-4B1D-B7D2-45B7A47C4F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16" y="1933"/>
                <a:ext cx="0" cy="36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205" name="Rectangle 196">
                <a:extLst>
                  <a:ext uri="{FF2B5EF4-FFF2-40B4-BE49-F238E27FC236}">
                    <a16:creationId xmlns:a16="http://schemas.microsoft.com/office/drawing/2014/main" id="{F9442D04-D994-4C0B-93B2-B795D83F97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9" y="1926"/>
                <a:ext cx="66" cy="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190" tIns="11593" rIns="23190" bIns="11593">
                <a:spAutoFit/>
              </a:bodyPr>
              <a:lstStyle>
                <a:lvl1pPr defTabSz="174625"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174625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174625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174625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174625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174625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174625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174625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174625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200" b="1">
                    <a:solidFill>
                      <a:schemeClr val="bg1"/>
                    </a:solidFill>
                    <a:ea typeface="宋体" panose="02010600030101010101" pitchFamily="2" charset="-122"/>
                  </a:rPr>
                  <a:t>2100</a:t>
                </a:r>
              </a:p>
            </p:txBody>
          </p:sp>
          <p:sp>
            <p:nvSpPr>
              <p:cNvPr id="38206" name="Rectangle 197">
                <a:extLst>
                  <a:ext uri="{FF2B5EF4-FFF2-40B4-BE49-F238E27FC236}">
                    <a16:creationId xmlns:a16="http://schemas.microsoft.com/office/drawing/2014/main" id="{13D62E10-D236-4537-B7BB-A3EA849951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4" y="1936"/>
                <a:ext cx="12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207" name="Rectangle 198">
                <a:extLst>
                  <a:ext uri="{FF2B5EF4-FFF2-40B4-BE49-F238E27FC236}">
                    <a16:creationId xmlns:a16="http://schemas.microsoft.com/office/drawing/2014/main" id="{99B0171D-83CA-4847-904A-4D820BB0C1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2" y="1936"/>
                <a:ext cx="10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208" name="Rectangle 199">
                <a:extLst>
                  <a:ext uri="{FF2B5EF4-FFF2-40B4-BE49-F238E27FC236}">
                    <a16:creationId xmlns:a16="http://schemas.microsoft.com/office/drawing/2014/main" id="{6A1AD5B9-5BFA-4441-83D1-6150858015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5" y="2148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209" name="Rectangle 200">
                <a:extLst>
                  <a:ext uri="{FF2B5EF4-FFF2-40B4-BE49-F238E27FC236}">
                    <a16:creationId xmlns:a16="http://schemas.microsoft.com/office/drawing/2014/main" id="{64492B04-4D5A-4FC1-A0B7-1FE6750DD6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2" y="2148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</p:grpSp>
        <p:sp>
          <p:nvSpPr>
            <p:cNvPr id="38101" name="Line 201">
              <a:extLst>
                <a:ext uri="{FF2B5EF4-FFF2-40B4-BE49-F238E27FC236}">
                  <a16:creationId xmlns:a16="http://schemas.microsoft.com/office/drawing/2014/main" id="{83469767-35A0-4ABB-B7A3-8152EEEBF51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219" y="1776"/>
              <a:ext cx="210" cy="1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3853" tIns="11924" rIns="23853" bIns="11924">
              <a:spAutoFit/>
            </a:bodyPr>
            <a:lstStyle/>
            <a:p>
              <a:endParaRPr lang="en-US"/>
            </a:p>
          </p:txBody>
        </p:sp>
        <p:sp>
          <p:nvSpPr>
            <p:cNvPr id="38102" name="Line 202">
              <a:extLst>
                <a:ext uri="{FF2B5EF4-FFF2-40B4-BE49-F238E27FC236}">
                  <a16:creationId xmlns:a16="http://schemas.microsoft.com/office/drawing/2014/main" id="{8A3D6AB5-5083-4CA5-8856-442FEE1E0D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459" y="1791"/>
              <a:ext cx="49" cy="1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3853" tIns="11924" rIns="23853" bIns="11924">
              <a:spAutoFit/>
            </a:bodyPr>
            <a:lstStyle/>
            <a:p>
              <a:endParaRPr lang="en-US"/>
            </a:p>
          </p:txBody>
        </p:sp>
        <p:sp>
          <p:nvSpPr>
            <p:cNvPr id="38103" name="Line 203">
              <a:extLst>
                <a:ext uri="{FF2B5EF4-FFF2-40B4-BE49-F238E27FC236}">
                  <a16:creationId xmlns:a16="http://schemas.microsoft.com/office/drawing/2014/main" id="{E322DDDC-20DD-46E4-803D-5BA1F5A232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30" y="1791"/>
              <a:ext cx="69" cy="18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3853" tIns="11924" rIns="23853" bIns="11924">
              <a:spAutoFit/>
            </a:bodyPr>
            <a:lstStyle/>
            <a:p>
              <a:endParaRPr lang="en-US"/>
            </a:p>
          </p:txBody>
        </p:sp>
        <p:sp>
          <p:nvSpPr>
            <p:cNvPr id="38104" name="Line 204">
              <a:extLst>
                <a:ext uri="{FF2B5EF4-FFF2-40B4-BE49-F238E27FC236}">
                  <a16:creationId xmlns:a16="http://schemas.microsoft.com/office/drawing/2014/main" id="{1765F404-5BAB-4FB4-ACCD-87719C4CD9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9" y="1776"/>
              <a:ext cx="192" cy="19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3853" tIns="11924" rIns="23853" bIns="11924">
              <a:spAutoFit/>
            </a:bodyPr>
            <a:lstStyle/>
            <a:p>
              <a:endParaRPr lang="en-US"/>
            </a:p>
          </p:txBody>
        </p:sp>
        <p:grpSp>
          <p:nvGrpSpPr>
            <p:cNvPr id="38105" name="Group 205">
              <a:extLst>
                <a:ext uri="{FF2B5EF4-FFF2-40B4-BE49-F238E27FC236}">
                  <a16:creationId xmlns:a16="http://schemas.microsoft.com/office/drawing/2014/main" id="{FF26F9CA-A80C-442A-B3B0-FE461D46094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87" y="1307"/>
              <a:ext cx="144" cy="235"/>
              <a:chOff x="2941" y="1227"/>
              <a:chExt cx="140" cy="228"/>
            </a:xfrm>
          </p:grpSpPr>
          <p:sp>
            <p:nvSpPr>
              <p:cNvPr id="38179" name="Rectangle 206">
                <a:extLst>
                  <a:ext uri="{FF2B5EF4-FFF2-40B4-BE49-F238E27FC236}">
                    <a16:creationId xmlns:a16="http://schemas.microsoft.com/office/drawing/2014/main" id="{CD5B1A2D-7983-4857-B313-A439F62AA4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1" y="1227"/>
                <a:ext cx="139" cy="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38180" name="Group 207">
                <a:extLst>
                  <a:ext uri="{FF2B5EF4-FFF2-40B4-BE49-F238E27FC236}">
                    <a16:creationId xmlns:a16="http://schemas.microsoft.com/office/drawing/2014/main" id="{BE54BF26-FFDB-4A74-9619-AA8840DAFD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950" y="1303"/>
                <a:ext cx="123" cy="131"/>
                <a:chOff x="2950" y="1303"/>
                <a:chExt cx="123" cy="131"/>
              </a:xfrm>
            </p:grpSpPr>
            <p:sp>
              <p:nvSpPr>
                <p:cNvPr id="38188" name="Rectangle 208" descr="25%">
                  <a:extLst>
                    <a:ext uri="{FF2B5EF4-FFF2-40B4-BE49-F238E27FC236}">
                      <a16:creationId xmlns:a16="http://schemas.microsoft.com/office/drawing/2014/main" id="{E8E3FDF0-6C47-4311-82F2-33B13EABF3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50" y="1303"/>
                  <a:ext cx="123" cy="131"/>
                </a:xfrm>
                <a:prstGeom prst="rect">
                  <a:avLst/>
                </a:prstGeom>
                <a:blipFill dpi="0" rotWithShape="0">
                  <a:blip r:embed="rId7"/>
                  <a:srcRect/>
                  <a:tile tx="0" ty="0" sx="100000" sy="100000" flip="none" algn="tl"/>
                </a:blip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189" name="Line 209">
                  <a:extLst>
                    <a:ext uri="{FF2B5EF4-FFF2-40B4-BE49-F238E27FC236}">
                      <a16:creationId xmlns:a16="http://schemas.microsoft.com/office/drawing/2014/main" id="{D71BE6FB-5337-4623-8A68-BCE5629429E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50" y="1428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90" name="Line 210">
                  <a:extLst>
                    <a:ext uri="{FF2B5EF4-FFF2-40B4-BE49-F238E27FC236}">
                      <a16:creationId xmlns:a16="http://schemas.microsoft.com/office/drawing/2014/main" id="{D900395A-C665-419C-8FDB-E464BF2A63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50" y="1417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91" name="Line 211">
                  <a:extLst>
                    <a:ext uri="{FF2B5EF4-FFF2-40B4-BE49-F238E27FC236}">
                      <a16:creationId xmlns:a16="http://schemas.microsoft.com/office/drawing/2014/main" id="{34B2A559-93F2-469B-9E1C-009F138BB3C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50" y="1406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92" name="Line 212">
                  <a:extLst>
                    <a:ext uri="{FF2B5EF4-FFF2-40B4-BE49-F238E27FC236}">
                      <a16:creationId xmlns:a16="http://schemas.microsoft.com/office/drawing/2014/main" id="{44AD0BCE-EDCE-4892-A7BB-22ABAACDB2F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50" y="1396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93" name="Line 213">
                  <a:extLst>
                    <a:ext uri="{FF2B5EF4-FFF2-40B4-BE49-F238E27FC236}">
                      <a16:creationId xmlns:a16="http://schemas.microsoft.com/office/drawing/2014/main" id="{C1A42E56-B185-4F2A-90D7-D1843A5310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50" y="1385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94" name="Line 214">
                  <a:extLst>
                    <a:ext uri="{FF2B5EF4-FFF2-40B4-BE49-F238E27FC236}">
                      <a16:creationId xmlns:a16="http://schemas.microsoft.com/office/drawing/2014/main" id="{EE67379A-3CAC-46C9-944E-0700D7C87C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50" y="1374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95" name="Line 215">
                  <a:extLst>
                    <a:ext uri="{FF2B5EF4-FFF2-40B4-BE49-F238E27FC236}">
                      <a16:creationId xmlns:a16="http://schemas.microsoft.com/office/drawing/2014/main" id="{D93FEFD6-59BC-4108-8361-D88B4CDDE1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50" y="1363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96" name="Line 216">
                  <a:extLst>
                    <a:ext uri="{FF2B5EF4-FFF2-40B4-BE49-F238E27FC236}">
                      <a16:creationId xmlns:a16="http://schemas.microsoft.com/office/drawing/2014/main" id="{6C974A09-5F61-47BF-B321-B94F7AA80D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50" y="1353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97" name="Line 217">
                  <a:extLst>
                    <a:ext uri="{FF2B5EF4-FFF2-40B4-BE49-F238E27FC236}">
                      <a16:creationId xmlns:a16="http://schemas.microsoft.com/office/drawing/2014/main" id="{1223DC62-9F7A-4DD7-8B4A-78573DAA68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50" y="1341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98" name="Line 218">
                  <a:extLst>
                    <a:ext uri="{FF2B5EF4-FFF2-40B4-BE49-F238E27FC236}">
                      <a16:creationId xmlns:a16="http://schemas.microsoft.com/office/drawing/2014/main" id="{CC319055-C074-4BF3-A846-04995DB8EE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50" y="1331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99" name="Line 219">
                  <a:extLst>
                    <a:ext uri="{FF2B5EF4-FFF2-40B4-BE49-F238E27FC236}">
                      <a16:creationId xmlns:a16="http://schemas.microsoft.com/office/drawing/2014/main" id="{B2A7EBB9-BD51-43B7-A024-C0A5C4ACF7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50" y="1320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200" name="Line 220">
                  <a:extLst>
                    <a:ext uri="{FF2B5EF4-FFF2-40B4-BE49-F238E27FC236}">
                      <a16:creationId xmlns:a16="http://schemas.microsoft.com/office/drawing/2014/main" id="{E4B6B465-A158-4DA5-80A3-8B41BE5401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950" y="1310"/>
                  <a:ext cx="123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8181" name="Rectangle 221">
                <a:extLst>
                  <a:ext uri="{FF2B5EF4-FFF2-40B4-BE49-F238E27FC236}">
                    <a16:creationId xmlns:a16="http://schemas.microsoft.com/office/drawing/2014/main" id="{270B638A-BBAC-4A75-A646-08F5801E4C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3" y="1231"/>
                <a:ext cx="138" cy="4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182" name="Line 222">
                <a:extLst>
                  <a:ext uri="{FF2B5EF4-FFF2-40B4-BE49-F238E27FC236}">
                    <a16:creationId xmlns:a16="http://schemas.microsoft.com/office/drawing/2014/main" id="{1495F238-C9A5-4E46-B107-FBE36653D6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90" y="1235"/>
                <a:ext cx="0" cy="36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183" name="Rectangle 223">
                <a:extLst>
                  <a:ext uri="{FF2B5EF4-FFF2-40B4-BE49-F238E27FC236}">
                    <a16:creationId xmlns:a16="http://schemas.microsoft.com/office/drawing/2014/main" id="{C1FC0245-CA93-4227-B9B7-14D43B5454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2" y="1228"/>
                <a:ext cx="66" cy="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190" tIns="11593" rIns="23190" bIns="11593">
                <a:spAutoFit/>
              </a:bodyPr>
              <a:lstStyle>
                <a:lvl1pPr defTabSz="174625"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174625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174625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174625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174625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174625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174625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174625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174625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200" b="1">
                    <a:solidFill>
                      <a:schemeClr val="bg1"/>
                    </a:solidFill>
                    <a:ea typeface="宋体" panose="02010600030101010101" pitchFamily="2" charset="-122"/>
                  </a:rPr>
                  <a:t>2100</a:t>
                </a:r>
              </a:p>
            </p:txBody>
          </p:sp>
          <p:sp>
            <p:nvSpPr>
              <p:cNvPr id="38184" name="Rectangle 224">
                <a:extLst>
                  <a:ext uri="{FF2B5EF4-FFF2-40B4-BE49-F238E27FC236}">
                    <a16:creationId xmlns:a16="http://schemas.microsoft.com/office/drawing/2014/main" id="{6B769A6B-BB47-4E9B-8761-6A43D6ED35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58" y="1234"/>
                <a:ext cx="11" cy="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185" name="Rectangle 225">
                <a:extLst>
                  <a:ext uri="{FF2B5EF4-FFF2-40B4-BE49-F238E27FC236}">
                    <a16:creationId xmlns:a16="http://schemas.microsoft.com/office/drawing/2014/main" id="{0EC2202F-370A-4C88-A5E5-344D58CD41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46" y="1234"/>
                <a:ext cx="9" cy="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186" name="Rectangle 226">
                <a:extLst>
                  <a:ext uri="{FF2B5EF4-FFF2-40B4-BE49-F238E27FC236}">
                    <a16:creationId xmlns:a16="http://schemas.microsoft.com/office/drawing/2014/main" id="{69327417-8DF0-40CF-A2AA-221E6C5F56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58" y="1450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187" name="Rectangle 227">
                <a:extLst>
                  <a:ext uri="{FF2B5EF4-FFF2-40B4-BE49-F238E27FC236}">
                    <a16:creationId xmlns:a16="http://schemas.microsoft.com/office/drawing/2014/main" id="{341F8936-C00B-4E3E-AE4C-787D02D532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65" y="1450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38106" name="Group 228">
              <a:extLst>
                <a:ext uri="{FF2B5EF4-FFF2-40B4-BE49-F238E27FC236}">
                  <a16:creationId xmlns:a16="http://schemas.microsoft.com/office/drawing/2014/main" id="{888A4160-FC46-4D1A-B81D-11C089B7AE4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11" y="1303"/>
              <a:ext cx="144" cy="235"/>
              <a:chOff x="3159" y="1223"/>
              <a:chExt cx="140" cy="228"/>
            </a:xfrm>
          </p:grpSpPr>
          <p:sp>
            <p:nvSpPr>
              <p:cNvPr id="38157" name="Rectangle 229">
                <a:extLst>
                  <a:ext uri="{FF2B5EF4-FFF2-40B4-BE49-F238E27FC236}">
                    <a16:creationId xmlns:a16="http://schemas.microsoft.com/office/drawing/2014/main" id="{41E9E4D7-E908-4C5D-AF44-A48D41A45F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59" y="1223"/>
                <a:ext cx="140" cy="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38158" name="Group 230">
                <a:extLst>
                  <a:ext uri="{FF2B5EF4-FFF2-40B4-BE49-F238E27FC236}">
                    <a16:creationId xmlns:a16="http://schemas.microsoft.com/office/drawing/2014/main" id="{548F71F5-4C58-4F18-A1C4-56BC19E688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68" y="1299"/>
                <a:ext cx="122" cy="132"/>
                <a:chOff x="3168" y="1299"/>
                <a:chExt cx="122" cy="132"/>
              </a:xfrm>
            </p:grpSpPr>
            <p:sp>
              <p:nvSpPr>
                <p:cNvPr id="38166" name="Rectangle 231" descr="25%">
                  <a:extLst>
                    <a:ext uri="{FF2B5EF4-FFF2-40B4-BE49-F238E27FC236}">
                      <a16:creationId xmlns:a16="http://schemas.microsoft.com/office/drawing/2014/main" id="{C96F9B7D-5B6D-4276-965E-E3DD7AEB63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8" y="1299"/>
                  <a:ext cx="122" cy="132"/>
                </a:xfrm>
                <a:prstGeom prst="rect">
                  <a:avLst/>
                </a:prstGeom>
                <a:blipFill dpi="0" rotWithShape="0">
                  <a:blip r:embed="rId7"/>
                  <a:srcRect/>
                  <a:tile tx="0" ty="0" sx="100000" sy="100000" flip="none" algn="tl"/>
                </a:blip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167" name="Line 232">
                  <a:extLst>
                    <a:ext uri="{FF2B5EF4-FFF2-40B4-BE49-F238E27FC236}">
                      <a16:creationId xmlns:a16="http://schemas.microsoft.com/office/drawing/2014/main" id="{510E6910-B380-426D-A9BB-36DBE2971C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8" y="142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68" name="Line 233">
                  <a:extLst>
                    <a:ext uri="{FF2B5EF4-FFF2-40B4-BE49-F238E27FC236}">
                      <a16:creationId xmlns:a16="http://schemas.microsoft.com/office/drawing/2014/main" id="{D5EB5716-AD15-41E6-85D2-6037C31390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8" y="1413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69" name="Line 234">
                  <a:extLst>
                    <a:ext uri="{FF2B5EF4-FFF2-40B4-BE49-F238E27FC236}">
                      <a16:creationId xmlns:a16="http://schemas.microsoft.com/office/drawing/2014/main" id="{E586C668-F96B-4585-A6E6-6300EF5711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8" y="140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70" name="Line 235">
                  <a:extLst>
                    <a:ext uri="{FF2B5EF4-FFF2-40B4-BE49-F238E27FC236}">
                      <a16:creationId xmlns:a16="http://schemas.microsoft.com/office/drawing/2014/main" id="{1C95DF4C-C0EC-437C-9074-22A01679E6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8" y="139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71" name="Line 236">
                  <a:extLst>
                    <a:ext uri="{FF2B5EF4-FFF2-40B4-BE49-F238E27FC236}">
                      <a16:creationId xmlns:a16="http://schemas.microsoft.com/office/drawing/2014/main" id="{7D286681-973B-42AD-91DA-94FA22DE94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8" y="1380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72" name="Line 237">
                  <a:extLst>
                    <a:ext uri="{FF2B5EF4-FFF2-40B4-BE49-F238E27FC236}">
                      <a16:creationId xmlns:a16="http://schemas.microsoft.com/office/drawing/2014/main" id="{36ADF93D-066A-4760-A649-5A1C9B8A351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8" y="1370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73" name="Line 238">
                  <a:extLst>
                    <a:ext uri="{FF2B5EF4-FFF2-40B4-BE49-F238E27FC236}">
                      <a16:creationId xmlns:a16="http://schemas.microsoft.com/office/drawing/2014/main" id="{23A7B41D-30BA-4FB7-9B32-743401FEA73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8" y="135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74" name="Line 239">
                  <a:extLst>
                    <a:ext uri="{FF2B5EF4-FFF2-40B4-BE49-F238E27FC236}">
                      <a16:creationId xmlns:a16="http://schemas.microsoft.com/office/drawing/2014/main" id="{853C5ADA-FB56-4730-AF0F-C34ECFE26BF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8" y="134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75" name="Line 240">
                  <a:extLst>
                    <a:ext uri="{FF2B5EF4-FFF2-40B4-BE49-F238E27FC236}">
                      <a16:creationId xmlns:a16="http://schemas.microsoft.com/office/drawing/2014/main" id="{0F4A0C76-8477-4CBD-A4CD-3AA7E513C0F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8" y="1338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76" name="Line 241">
                  <a:extLst>
                    <a:ext uri="{FF2B5EF4-FFF2-40B4-BE49-F238E27FC236}">
                      <a16:creationId xmlns:a16="http://schemas.microsoft.com/office/drawing/2014/main" id="{3148B4CA-7018-4E2C-9E63-DD6DD650EFE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8" y="132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77" name="Line 242">
                  <a:extLst>
                    <a:ext uri="{FF2B5EF4-FFF2-40B4-BE49-F238E27FC236}">
                      <a16:creationId xmlns:a16="http://schemas.microsoft.com/office/drawing/2014/main" id="{16C25AE2-1699-4935-B6C4-837B503B0E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8" y="131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78" name="Line 243">
                  <a:extLst>
                    <a:ext uri="{FF2B5EF4-FFF2-40B4-BE49-F238E27FC236}">
                      <a16:creationId xmlns:a16="http://schemas.microsoft.com/office/drawing/2014/main" id="{267C3104-BF88-4E71-AD19-7F5A42500C5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168" y="1306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8159" name="Rectangle 244">
                <a:extLst>
                  <a:ext uri="{FF2B5EF4-FFF2-40B4-BE49-F238E27FC236}">
                    <a16:creationId xmlns:a16="http://schemas.microsoft.com/office/drawing/2014/main" id="{5DC11067-79CF-4EFE-AEA7-7138A2383D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1" y="1227"/>
                <a:ext cx="138" cy="4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160" name="Line 245">
                <a:extLst>
                  <a:ext uri="{FF2B5EF4-FFF2-40B4-BE49-F238E27FC236}">
                    <a16:creationId xmlns:a16="http://schemas.microsoft.com/office/drawing/2014/main" id="{568FFE71-873C-49CE-84A7-76BE682D97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208" y="1231"/>
                <a:ext cx="0" cy="36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161" name="Rectangle 246">
                <a:extLst>
                  <a:ext uri="{FF2B5EF4-FFF2-40B4-BE49-F238E27FC236}">
                    <a16:creationId xmlns:a16="http://schemas.microsoft.com/office/drawing/2014/main" id="{E6C69938-401B-4807-B0F2-66477730C1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0" y="1224"/>
                <a:ext cx="66" cy="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190" tIns="11593" rIns="23190" bIns="11593">
                <a:spAutoFit/>
              </a:bodyPr>
              <a:lstStyle>
                <a:lvl1pPr defTabSz="174625"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174625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174625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174625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174625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174625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174625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174625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174625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200" b="1">
                    <a:solidFill>
                      <a:schemeClr val="bg1"/>
                    </a:solidFill>
                    <a:ea typeface="宋体" panose="02010600030101010101" pitchFamily="2" charset="-122"/>
                  </a:rPr>
                  <a:t>2100</a:t>
                </a:r>
              </a:p>
            </p:txBody>
          </p:sp>
          <p:sp>
            <p:nvSpPr>
              <p:cNvPr id="38162" name="Rectangle 247">
                <a:extLst>
                  <a:ext uri="{FF2B5EF4-FFF2-40B4-BE49-F238E27FC236}">
                    <a16:creationId xmlns:a16="http://schemas.microsoft.com/office/drawing/2014/main" id="{6DF09CFE-0A2B-4B7A-BDAA-47957B422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76" y="1234"/>
                <a:ext cx="11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163" name="Rectangle 248">
                <a:extLst>
                  <a:ext uri="{FF2B5EF4-FFF2-40B4-BE49-F238E27FC236}">
                    <a16:creationId xmlns:a16="http://schemas.microsoft.com/office/drawing/2014/main" id="{9E4B04D8-C9AF-4BC2-9834-C7BA6E3CA6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4" y="1234"/>
                <a:ext cx="8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164" name="Rectangle 249">
                <a:extLst>
                  <a:ext uri="{FF2B5EF4-FFF2-40B4-BE49-F238E27FC236}">
                    <a16:creationId xmlns:a16="http://schemas.microsoft.com/office/drawing/2014/main" id="{8FEB85E0-9D0F-4C4D-BE27-E7687BC9A4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6" y="1446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165" name="Rectangle 250">
                <a:extLst>
                  <a:ext uri="{FF2B5EF4-FFF2-40B4-BE49-F238E27FC236}">
                    <a16:creationId xmlns:a16="http://schemas.microsoft.com/office/drawing/2014/main" id="{13C1CC95-4F94-4F3E-80E2-EC30AB2EA0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80" y="1446"/>
                <a:ext cx="6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38107" name="Group 251">
              <a:extLst>
                <a:ext uri="{FF2B5EF4-FFF2-40B4-BE49-F238E27FC236}">
                  <a16:creationId xmlns:a16="http://schemas.microsoft.com/office/drawing/2014/main" id="{29BDF331-A8AC-4460-9382-8EA4A51664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10" y="1303"/>
              <a:ext cx="145" cy="235"/>
              <a:chOff x="3352" y="1223"/>
              <a:chExt cx="141" cy="228"/>
            </a:xfrm>
          </p:grpSpPr>
          <p:sp>
            <p:nvSpPr>
              <p:cNvPr id="38135" name="Rectangle 252">
                <a:extLst>
                  <a:ext uri="{FF2B5EF4-FFF2-40B4-BE49-F238E27FC236}">
                    <a16:creationId xmlns:a16="http://schemas.microsoft.com/office/drawing/2014/main" id="{8EA5EFC0-A69E-4496-ACDE-ABF3C0E340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2" y="1223"/>
                <a:ext cx="140" cy="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38136" name="Group 253">
                <a:extLst>
                  <a:ext uri="{FF2B5EF4-FFF2-40B4-BE49-F238E27FC236}">
                    <a16:creationId xmlns:a16="http://schemas.microsoft.com/office/drawing/2014/main" id="{08BC04A3-AD94-40AE-9F5A-BF02DDEA0C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61" y="1299"/>
                <a:ext cx="122" cy="132"/>
                <a:chOff x="3361" y="1299"/>
                <a:chExt cx="122" cy="132"/>
              </a:xfrm>
            </p:grpSpPr>
            <p:sp>
              <p:nvSpPr>
                <p:cNvPr id="38144" name="Rectangle 254" descr="25%">
                  <a:extLst>
                    <a:ext uri="{FF2B5EF4-FFF2-40B4-BE49-F238E27FC236}">
                      <a16:creationId xmlns:a16="http://schemas.microsoft.com/office/drawing/2014/main" id="{0A3F5AE6-903B-4F7E-8E87-41A8C22CA2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1" y="1299"/>
                  <a:ext cx="122" cy="132"/>
                </a:xfrm>
                <a:prstGeom prst="rect">
                  <a:avLst/>
                </a:prstGeom>
                <a:blipFill dpi="0" rotWithShape="0">
                  <a:blip r:embed="rId7"/>
                  <a:srcRect/>
                  <a:tile tx="0" ty="0" sx="100000" sy="100000" flip="none" algn="tl"/>
                </a:blip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145" name="Line 255">
                  <a:extLst>
                    <a:ext uri="{FF2B5EF4-FFF2-40B4-BE49-F238E27FC236}">
                      <a16:creationId xmlns:a16="http://schemas.microsoft.com/office/drawing/2014/main" id="{C0BD0F81-CDCC-4B0A-BCA5-1EEE5B8CEF1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1" y="142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46" name="Line 256">
                  <a:extLst>
                    <a:ext uri="{FF2B5EF4-FFF2-40B4-BE49-F238E27FC236}">
                      <a16:creationId xmlns:a16="http://schemas.microsoft.com/office/drawing/2014/main" id="{0CFDB4F1-6A1E-4643-91C4-0AEA3FCEC2D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1" y="1413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47" name="Line 257">
                  <a:extLst>
                    <a:ext uri="{FF2B5EF4-FFF2-40B4-BE49-F238E27FC236}">
                      <a16:creationId xmlns:a16="http://schemas.microsoft.com/office/drawing/2014/main" id="{CCB149E6-E840-4E86-B444-B9AF279B1D4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1" y="140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48" name="Line 258">
                  <a:extLst>
                    <a:ext uri="{FF2B5EF4-FFF2-40B4-BE49-F238E27FC236}">
                      <a16:creationId xmlns:a16="http://schemas.microsoft.com/office/drawing/2014/main" id="{67464987-03B5-42A9-AA9D-1F9097DA1AA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1" y="1392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49" name="Line 259">
                  <a:extLst>
                    <a:ext uri="{FF2B5EF4-FFF2-40B4-BE49-F238E27FC236}">
                      <a16:creationId xmlns:a16="http://schemas.microsoft.com/office/drawing/2014/main" id="{88A8DCBF-A480-4D03-85F5-74296C3C3A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1" y="1380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50" name="Line 260">
                  <a:extLst>
                    <a:ext uri="{FF2B5EF4-FFF2-40B4-BE49-F238E27FC236}">
                      <a16:creationId xmlns:a16="http://schemas.microsoft.com/office/drawing/2014/main" id="{DF7916EB-0692-4585-B378-5ADA4FC0C3B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1" y="1370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51" name="Line 261">
                  <a:extLst>
                    <a:ext uri="{FF2B5EF4-FFF2-40B4-BE49-F238E27FC236}">
                      <a16:creationId xmlns:a16="http://schemas.microsoft.com/office/drawing/2014/main" id="{34EA40DF-3561-4DDF-9EC5-720AEBABD8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1" y="135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52" name="Line 262">
                  <a:extLst>
                    <a:ext uri="{FF2B5EF4-FFF2-40B4-BE49-F238E27FC236}">
                      <a16:creationId xmlns:a16="http://schemas.microsoft.com/office/drawing/2014/main" id="{80E3F1BE-181D-42DF-9DDD-AD676CF4808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1" y="134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53" name="Line 263">
                  <a:extLst>
                    <a:ext uri="{FF2B5EF4-FFF2-40B4-BE49-F238E27FC236}">
                      <a16:creationId xmlns:a16="http://schemas.microsoft.com/office/drawing/2014/main" id="{B837C113-691E-4B34-9F43-10C1B154A7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1" y="1338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54" name="Line 264">
                  <a:extLst>
                    <a:ext uri="{FF2B5EF4-FFF2-40B4-BE49-F238E27FC236}">
                      <a16:creationId xmlns:a16="http://schemas.microsoft.com/office/drawing/2014/main" id="{96D463D4-4BD2-4259-8C7C-B34E02D234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1" y="132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55" name="Line 265">
                  <a:extLst>
                    <a:ext uri="{FF2B5EF4-FFF2-40B4-BE49-F238E27FC236}">
                      <a16:creationId xmlns:a16="http://schemas.microsoft.com/office/drawing/2014/main" id="{808227C0-A5B0-42E8-A354-D89CE9CE73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1" y="131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56" name="Line 266">
                  <a:extLst>
                    <a:ext uri="{FF2B5EF4-FFF2-40B4-BE49-F238E27FC236}">
                      <a16:creationId xmlns:a16="http://schemas.microsoft.com/office/drawing/2014/main" id="{0A6E5E13-C8B9-4A8B-9EFD-1153A3E29E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361" y="1306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8137" name="Rectangle 267">
                <a:extLst>
                  <a:ext uri="{FF2B5EF4-FFF2-40B4-BE49-F238E27FC236}">
                    <a16:creationId xmlns:a16="http://schemas.microsoft.com/office/drawing/2014/main" id="{261D6802-0FE8-40EA-B755-34911C2939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4" y="1227"/>
                <a:ext cx="139" cy="49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138" name="Line 268">
                <a:extLst>
                  <a:ext uri="{FF2B5EF4-FFF2-40B4-BE49-F238E27FC236}">
                    <a16:creationId xmlns:a16="http://schemas.microsoft.com/office/drawing/2014/main" id="{9D963733-27F5-435A-B87A-6C680D16EA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2" y="1231"/>
                <a:ext cx="0" cy="36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139" name="Rectangle 269">
                <a:extLst>
                  <a:ext uri="{FF2B5EF4-FFF2-40B4-BE49-F238E27FC236}">
                    <a16:creationId xmlns:a16="http://schemas.microsoft.com/office/drawing/2014/main" id="{16AAC6AE-779C-4193-889F-4F830CB3BD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4" y="1224"/>
                <a:ext cx="66" cy="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190" tIns="11593" rIns="23190" bIns="11593">
                <a:spAutoFit/>
              </a:bodyPr>
              <a:lstStyle>
                <a:lvl1pPr defTabSz="174625"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174625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174625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174625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174625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174625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174625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174625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174625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200" b="1">
                    <a:solidFill>
                      <a:schemeClr val="bg1"/>
                    </a:solidFill>
                    <a:ea typeface="宋体" panose="02010600030101010101" pitchFamily="2" charset="-122"/>
                  </a:rPr>
                  <a:t>2100</a:t>
                </a:r>
              </a:p>
            </p:txBody>
          </p:sp>
          <p:sp>
            <p:nvSpPr>
              <p:cNvPr id="38140" name="Rectangle 270">
                <a:extLst>
                  <a:ext uri="{FF2B5EF4-FFF2-40B4-BE49-F238E27FC236}">
                    <a16:creationId xmlns:a16="http://schemas.microsoft.com/office/drawing/2014/main" id="{E9252FD8-0CBB-4275-BC2F-B13DFADC8C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69" y="1234"/>
                <a:ext cx="11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141" name="Rectangle 271">
                <a:extLst>
                  <a:ext uri="{FF2B5EF4-FFF2-40B4-BE49-F238E27FC236}">
                    <a16:creationId xmlns:a16="http://schemas.microsoft.com/office/drawing/2014/main" id="{97E71A85-08C4-4C65-B050-1F1E8A659F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57" y="1234"/>
                <a:ext cx="9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142" name="Rectangle 272">
                <a:extLst>
                  <a:ext uri="{FF2B5EF4-FFF2-40B4-BE49-F238E27FC236}">
                    <a16:creationId xmlns:a16="http://schemas.microsoft.com/office/drawing/2014/main" id="{CBC37FD7-0BFA-41A0-9A86-32AA2E741F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6" y="1446"/>
                <a:ext cx="7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143" name="Rectangle 273">
                <a:extLst>
                  <a:ext uri="{FF2B5EF4-FFF2-40B4-BE49-F238E27FC236}">
                    <a16:creationId xmlns:a16="http://schemas.microsoft.com/office/drawing/2014/main" id="{37E48E27-E986-423B-B271-3D3596F1FD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74" y="1446"/>
                <a:ext cx="6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</p:grpSp>
        <p:grpSp>
          <p:nvGrpSpPr>
            <p:cNvPr id="38108" name="Group 274">
              <a:extLst>
                <a:ext uri="{FF2B5EF4-FFF2-40B4-BE49-F238E27FC236}">
                  <a16:creationId xmlns:a16="http://schemas.microsoft.com/office/drawing/2014/main" id="{8343DCE4-D4B1-443D-9B7B-17FD24AAE91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2" y="1296"/>
              <a:ext cx="144" cy="234"/>
              <a:chOff x="3568" y="1216"/>
              <a:chExt cx="140" cy="228"/>
            </a:xfrm>
          </p:grpSpPr>
          <p:sp>
            <p:nvSpPr>
              <p:cNvPr id="38113" name="Rectangle 275">
                <a:extLst>
                  <a:ext uri="{FF2B5EF4-FFF2-40B4-BE49-F238E27FC236}">
                    <a16:creationId xmlns:a16="http://schemas.microsoft.com/office/drawing/2014/main" id="{143A9D59-5102-4CC1-BEA6-AF4C62FD46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8" y="1216"/>
                <a:ext cx="139" cy="215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38114" name="Group 276">
                <a:extLst>
                  <a:ext uri="{FF2B5EF4-FFF2-40B4-BE49-F238E27FC236}">
                    <a16:creationId xmlns:a16="http://schemas.microsoft.com/office/drawing/2014/main" id="{2C9FE30C-73DC-41D3-BAF6-B483BC809D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76" y="1292"/>
                <a:ext cx="122" cy="132"/>
                <a:chOff x="3576" y="1292"/>
                <a:chExt cx="122" cy="132"/>
              </a:xfrm>
            </p:grpSpPr>
            <p:sp>
              <p:nvSpPr>
                <p:cNvPr id="38122" name="Rectangle 277" descr="25%">
                  <a:extLst>
                    <a:ext uri="{FF2B5EF4-FFF2-40B4-BE49-F238E27FC236}">
                      <a16:creationId xmlns:a16="http://schemas.microsoft.com/office/drawing/2014/main" id="{6A34ACF2-1711-4BEE-B780-275ADE9AF15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76" y="1292"/>
                  <a:ext cx="122" cy="132"/>
                </a:xfrm>
                <a:prstGeom prst="rect">
                  <a:avLst/>
                </a:prstGeom>
                <a:blipFill dpi="0" rotWithShape="0">
                  <a:blip r:embed="rId7"/>
                  <a:srcRect/>
                  <a:tile tx="0" ty="0" sx="100000" sy="100000" flip="none" algn="tl"/>
                </a:blipFill>
                <a:ln w="12700">
                  <a:solidFill>
                    <a:schemeClr val="bg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123" name="Line 278">
                  <a:extLst>
                    <a:ext uri="{FF2B5EF4-FFF2-40B4-BE49-F238E27FC236}">
                      <a16:creationId xmlns:a16="http://schemas.microsoft.com/office/drawing/2014/main" id="{4C145B7F-071D-4BE8-A1A6-79BD07F577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76" y="1417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24" name="Line 279">
                  <a:extLst>
                    <a:ext uri="{FF2B5EF4-FFF2-40B4-BE49-F238E27FC236}">
                      <a16:creationId xmlns:a16="http://schemas.microsoft.com/office/drawing/2014/main" id="{1A2B42F8-0A81-47D4-B7FE-23B1B5FB61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76" y="1406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25" name="Line 280">
                  <a:extLst>
                    <a:ext uri="{FF2B5EF4-FFF2-40B4-BE49-F238E27FC236}">
                      <a16:creationId xmlns:a16="http://schemas.microsoft.com/office/drawing/2014/main" id="{63397CCF-EAB4-429C-8008-E2AAB34F9C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76" y="1395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26" name="Line 281">
                  <a:extLst>
                    <a:ext uri="{FF2B5EF4-FFF2-40B4-BE49-F238E27FC236}">
                      <a16:creationId xmlns:a16="http://schemas.microsoft.com/office/drawing/2014/main" id="{B660E9A6-D361-447A-B724-4C0935C576E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76" y="1385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27" name="Line 282">
                  <a:extLst>
                    <a:ext uri="{FF2B5EF4-FFF2-40B4-BE49-F238E27FC236}">
                      <a16:creationId xmlns:a16="http://schemas.microsoft.com/office/drawing/2014/main" id="{5187D86A-5CF5-4E1C-A895-2DCEFA7830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76" y="1374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28" name="Line 283">
                  <a:extLst>
                    <a:ext uri="{FF2B5EF4-FFF2-40B4-BE49-F238E27FC236}">
                      <a16:creationId xmlns:a16="http://schemas.microsoft.com/office/drawing/2014/main" id="{BE56188F-88B5-4F60-B476-FF48CE7CD34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76" y="1363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29" name="Line 284">
                  <a:extLst>
                    <a:ext uri="{FF2B5EF4-FFF2-40B4-BE49-F238E27FC236}">
                      <a16:creationId xmlns:a16="http://schemas.microsoft.com/office/drawing/2014/main" id="{29D5235A-FA12-455F-A5E8-A5213E2C299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76" y="1353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30" name="Line 285">
                  <a:extLst>
                    <a:ext uri="{FF2B5EF4-FFF2-40B4-BE49-F238E27FC236}">
                      <a16:creationId xmlns:a16="http://schemas.microsoft.com/office/drawing/2014/main" id="{EAAB48F5-02B9-4656-85F2-C453BC313E8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76" y="1341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31" name="Line 286">
                  <a:extLst>
                    <a:ext uri="{FF2B5EF4-FFF2-40B4-BE49-F238E27FC236}">
                      <a16:creationId xmlns:a16="http://schemas.microsoft.com/office/drawing/2014/main" id="{C81E0A5A-3DC5-4C1A-A188-902AB07242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76" y="1331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32" name="Line 287">
                  <a:extLst>
                    <a:ext uri="{FF2B5EF4-FFF2-40B4-BE49-F238E27FC236}">
                      <a16:creationId xmlns:a16="http://schemas.microsoft.com/office/drawing/2014/main" id="{89EBEA1A-400B-457F-8E2A-82DE89446B3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76" y="1320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33" name="Line 288">
                  <a:extLst>
                    <a:ext uri="{FF2B5EF4-FFF2-40B4-BE49-F238E27FC236}">
                      <a16:creationId xmlns:a16="http://schemas.microsoft.com/office/drawing/2014/main" id="{4EE7B4C5-E9E8-44AF-BBF3-08A7A81153D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76" y="1310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  <p:sp>
              <p:nvSpPr>
                <p:cNvPr id="38134" name="Line 289">
                  <a:extLst>
                    <a:ext uri="{FF2B5EF4-FFF2-40B4-BE49-F238E27FC236}">
                      <a16:creationId xmlns:a16="http://schemas.microsoft.com/office/drawing/2014/main" id="{36C0428F-082A-4326-A028-D5D16A4F8DD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576" y="1299"/>
                  <a:ext cx="122" cy="0"/>
                </a:xfrm>
                <a:prstGeom prst="line">
                  <a:avLst/>
                </a:prstGeom>
                <a:noFill/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23853" tIns="11924" rIns="23853" bIns="11924">
                  <a:spAutoFit/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38115" name="Rectangle 290">
                <a:extLst>
                  <a:ext uri="{FF2B5EF4-FFF2-40B4-BE49-F238E27FC236}">
                    <a16:creationId xmlns:a16="http://schemas.microsoft.com/office/drawing/2014/main" id="{DD70CD70-F9A5-4A6D-B2A8-824DDB386D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0" y="1220"/>
                <a:ext cx="138" cy="48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116" name="Line 291">
                <a:extLst>
                  <a:ext uri="{FF2B5EF4-FFF2-40B4-BE49-F238E27FC236}">
                    <a16:creationId xmlns:a16="http://schemas.microsoft.com/office/drawing/2014/main" id="{BE514260-183F-413F-90C1-1AFACFC6973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616" y="1224"/>
                <a:ext cx="0" cy="36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38117" name="Rectangle 292">
                <a:extLst>
                  <a:ext uri="{FF2B5EF4-FFF2-40B4-BE49-F238E27FC236}">
                    <a16:creationId xmlns:a16="http://schemas.microsoft.com/office/drawing/2014/main" id="{B1EA1CC0-76DA-4AD5-8B46-B0765512BD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39" y="1217"/>
                <a:ext cx="66" cy="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190" tIns="11593" rIns="23190" bIns="11593">
                <a:spAutoFit/>
              </a:bodyPr>
              <a:lstStyle>
                <a:lvl1pPr defTabSz="174625"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defTabSz="174625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defTabSz="174625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defTabSz="174625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defTabSz="174625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defTabSz="174625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defTabSz="174625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defTabSz="174625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defTabSz="174625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r>
                  <a:rPr lang="en-US" altLang="en-US" sz="200" b="1">
                    <a:solidFill>
                      <a:schemeClr val="bg1"/>
                    </a:solidFill>
                    <a:ea typeface="宋体" panose="02010600030101010101" pitchFamily="2" charset="-122"/>
                  </a:rPr>
                  <a:t>2100</a:t>
                </a:r>
              </a:p>
            </p:txBody>
          </p:sp>
          <p:sp>
            <p:nvSpPr>
              <p:cNvPr id="38118" name="Rectangle 293">
                <a:extLst>
                  <a:ext uri="{FF2B5EF4-FFF2-40B4-BE49-F238E27FC236}">
                    <a16:creationId xmlns:a16="http://schemas.microsoft.com/office/drawing/2014/main" id="{5B71938A-8872-4E69-A9AD-32DC053774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84" y="1227"/>
                <a:ext cx="12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119" name="Rectangle 294">
                <a:extLst>
                  <a:ext uri="{FF2B5EF4-FFF2-40B4-BE49-F238E27FC236}">
                    <a16:creationId xmlns:a16="http://schemas.microsoft.com/office/drawing/2014/main" id="{5FE8A4D4-155F-43ED-92B9-DCA472004F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2" y="1227"/>
                <a:ext cx="10" cy="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120" name="Rectangle 295">
                <a:extLst>
                  <a:ext uri="{FF2B5EF4-FFF2-40B4-BE49-F238E27FC236}">
                    <a16:creationId xmlns:a16="http://schemas.microsoft.com/office/drawing/2014/main" id="{B83DB435-DC17-46C2-B649-87DC9B7FA9F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85" y="1439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8121" name="Rectangle 296">
                <a:extLst>
                  <a:ext uri="{FF2B5EF4-FFF2-40B4-BE49-F238E27FC236}">
                    <a16:creationId xmlns:a16="http://schemas.microsoft.com/office/drawing/2014/main" id="{D28FB2F6-460F-4322-B809-FCD20C9F6D7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2" y="1439"/>
                <a:ext cx="1" cy="5"/>
              </a:xfrm>
              <a:prstGeom prst="rect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23853" tIns="11924" rIns="23853" bIns="11924">
                <a:spAutoFit/>
              </a:bodyPr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</p:grpSp>
        <p:sp>
          <p:nvSpPr>
            <p:cNvPr id="38109" name="Line 297">
              <a:extLst>
                <a:ext uri="{FF2B5EF4-FFF2-40B4-BE49-F238E27FC236}">
                  <a16:creationId xmlns:a16="http://schemas.microsoft.com/office/drawing/2014/main" id="{05BADEFF-DAB7-40EB-BFDC-99B47A5EC0A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219" y="1536"/>
              <a:ext cx="202" cy="199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3853" tIns="11924" rIns="23853" bIns="11924">
              <a:spAutoFit/>
            </a:bodyPr>
            <a:lstStyle/>
            <a:p>
              <a:endParaRPr lang="en-US"/>
            </a:p>
          </p:txBody>
        </p:sp>
        <p:sp>
          <p:nvSpPr>
            <p:cNvPr id="38110" name="Line 298">
              <a:extLst>
                <a:ext uri="{FF2B5EF4-FFF2-40B4-BE49-F238E27FC236}">
                  <a16:creationId xmlns:a16="http://schemas.microsoft.com/office/drawing/2014/main" id="{63EA9294-012F-4993-827D-B057B67C63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459" y="1536"/>
              <a:ext cx="49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3853" tIns="11924" rIns="23853" bIns="11924">
              <a:spAutoFit/>
            </a:bodyPr>
            <a:lstStyle/>
            <a:p>
              <a:endParaRPr lang="en-US"/>
            </a:p>
          </p:txBody>
        </p:sp>
        <p:sp>
          <p:nvSpPr>
            <p:cNvPr id="38111" name="Line 299">
              <a:extLst>
                <a:ext uri="{FF2B5EF4-FFF2-40B4-BE49-F238E27FC236}">
                  <a16:creationId xmlns:a16="http://schemas.microsoft.com/office/drawing/2014/main" id="{888B2C6C-C4C9-4B1F-8A3F-5AC6B78B1F5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30" y="1536"/>
              <a:ext cx="21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3853" tIns="11924" rIns="23853" bIns="11924">
              <a:spAutoFit/>
            </a:bodyPr>
            <a:lstStyle/>
            <a:p>
              <a:endParaRPr lang="en-US"/>
            </a:p>
          </p:txBody>
        </p:sp>
        <p:sp>
          <p:nvSpPr>
            <p:cNvPr id="38112" name="Line 300">
              <a:extLst>
                <a:ext uri="{FF2B5EF4-FFF2-40B4-BE49-F238E27FC236}">
                  <a16:creationId xmlns:a16="http://schemas.microsoft.com/office/drawing/2014/main" id="{278E74C8-23CC-4CDB-B500-ED81F2BE92F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47" y="1536"/>
              <a:ext cx="144" cy="192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23853" tIns="11924" rIns="23853" bIns="11924">
              <a:spAutoFit/>
            </a:bodyPr>
            <a:lstStyle/>
            <a:p>
              <a:endParaRPr lang="en-US"/>
            </a:p>
          </p:txBody>
        </p:sp>
      </p:grpSp>
      <p:grpSp>
        <p:nvGrpSpPr>
          <p:cNvPr id="37894" name="Group 301">
            <a:extLst>
              <a:ext uri="{FF2B5EF4-FFF2-40B4-BE49-F238E27FC236}">
                <a16:creationId xmlns:a16="http://schemas.microsoft.com/office/drawing/2014/main" id="{5AEF506F-60C5-463F-9E63-39E71473C7EB}"/>
              </a:ext>
            </a:extLst>
          </p:cNvPr>
          <p:cNvGrpSpPr>
            <a:grpSpLocks/>
          </p:cNvGrpSpPr>
          <p:nvPr/>
        </p:nvGrpSpPr>
        <p:grpSpPr bwMode="auto">
          <a:xfrm>
            <a:off x="5997575" y="1063625"/>
            <a:ext cx="1406525" cy="1779588"/>
            <a:chOff x="3600" y="576"/>
            <a:chExt cx="1104" cy="1290"/>
          </a:xfrm>
        </p:grpSpPr>
        <p:pic>
          <p:nvPicPr>
            <p:cNvPr id="37975" name="Picture 302">
              <a:extLst>
                <a:ext uri="{FF2B5EF4-FFF2-40B4-BE49-F238E27FC236}">
                  <a16:creationId xmlns:a16="http://schemas.microsoft.com/office/drawing/2014/main" id="{60E88609-D41E-405C-BEC1-4C002BD2312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56" y="890"/>
              <a:ext cx="812" cy="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7976" name="Group 303">
              <a:extLst>
                <a:ext uri="{FF2B5EF4-FFF2-40B4-BE49-F238E27FC236}">
                  <a16:creationId xmlns:a16="http://schemas.microsoft.com/office/drawing/2014/main" id="{9EB6DF3E-56E9-419A-8A1D-D8FEF78EEF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78" y="576"/>
              <a:ext cx="202" cy="290"/>
              <a:chOff x="4466" y="666"/>
              <a:chExt cx="213" cy="282"/>
            </a:xfrm>
          </p:grpSpPr>
          <p:sp>
            <p:nvSpPr>
              <p:cNvPr id="38077" name="Rectangle 304">
                <a:extLst>
                  <a:ext uri="{FF2B5EF4-FFF2-40B4-BE49-F238E27FC236}">
                    <a16:creationId xmlns:a16="http://schemas.microsoft.com/office/drawing/2014/main" id="{4CB82041-5D71-43E5-9A55-629C3CEAC9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29" y="789"/>
                <a:ext cx="93" cy="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38078" name="Group 305">
                <a:extLst>
                  <a:ext uri="{FF2B5EF4-FFF2-40B4-BE49-F238E27FC236}">
                    <a16:creationId xmlns:a16="http://schemas.microsoft.com/office/drawing/2014/main" id="{52B5EB5D-52BC-49D3-9B74-2D62AE4EC8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6" y="831"/>
                <a:ext cx="213" cy="117"/>
                <a:chOff x="4466" y="831"/>
                <a:chExt cx="213" cy="117"/>
              </a:xfrm>
            </p:grpSpPr>
            <p:sp>
              <p:nvSpPr>
                <p:cNvPr id="38088" name="Line 306">
                  <a:extLst>
                    <a:ext uri="{FF2B5EF4-FFF2-40B4-BE49-F238E27FC236}">
                      <a16:creationId xmlns:a16="http://schemas.microsoft.com/office/drawing/2014/main" id="{2AFC7504-38AD-46AD-8C96-7747BD6379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479" y="832"/>
                  <a:ext cx="41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89" name="Line 307">
                  <a:extLst>
                    <a:ext uri="{FF2B5EF4-FFF2-40B4-BE49-F238E27FC236}">
                      <a16:creationId xmlns:a16="http://schemas.microsoft.com/office/drawing/2014/main" id="{D375FF27-9E0A-46EC-9BF4-C723A869C22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545" y="832"/>
                  <a:ext cx="0" cy="6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90" name="Line 308">
                  <a:extLst>
                    <a:ext uri="{FF2B5EF4-FFF2-40B4-BE49-F238E27FC236}">
                      <a16:creationId xmlns:a16="http://schemas.microsoft.com/office/drawing/2014/main" id="{D0E02247-FAA4-44D9-8AEC-9C704548AEB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602" y="831"/>
                  <a:ext cx="0" cy="6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91" name="Rectangle 309">
                  <a:extLst>
                    <a:ext uri="{FF2B5EF4-FFF2-40B4-BE49-F238E27FC236}">
                      <a16:creationId xmlns:a16="http://schemas.microsoft.com/office/drawing/2014/main" id="{BDC057E8-C800-4082-8D7D-02CE34383C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6" y="904"/>
                  <a:ext cx="18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92" name="Rectangle 310">
                  <a:extLst>
                    <a:ext uri="{FF2B5EF4-FFF2-40B4-BE49-F238E27FC236}">
                      <a16:creationId xmlns:a16="http://schemas.microsoft.com/office/drawing/2014/main" id="{FBBCD6BA-7E1B-45A5-89CF-C05186405D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34" y="900"/>
                  <a:ext cx="21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93" name="Rectangle 311">
                  <a:extLst>
                    <a:ext uri="{FF2B5EF4-FFF2-40B4-BE49-F238E27FC236}">
                      <a16:creationId xmlns:a16="http://schemas.microsoft.com/office/drawing/2014/main" id="{1DD25845-2BD5-4E3E-A4A5-52E0B7CFBD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0" y="899"/>
                  <a:ext cx="19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94" name="Rectangle 312">
                  <a:extLst>
                    <a:ext uri="{FF2B5EF4-FFF2-40B4-BE49-F238E27FC236}">
                      <a16:creationId xmlns:a16="http://schemas.microsoft.com/office/drawing/2014/main" id="{D0C0373B-68CC-40AD-8AB2-C5C29F08E7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2" y="904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95" name="Line 313">
                  <a:extLst>
                    <a:ext uri="{FF2B5EF4-FFF2-40B4-BE49-F238E27FC236}">
                      <a16:creationId xmlns:a16="http://schemas.microsoft.com/office/drawing/2014/main" id="{EDAF7BF5-FB55-40DC-93C2-545233972A6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618" y="832"/>
                  <a:ext cx="60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8079" name="Group 314">
                <a:extLst>
                  <a:ext uri="{FF2B5EF4-FFF2-40B4-BE49-F238E27FC236}">
                    <a16:creationId xmlns:a16="http://schemas.microsoft.com/office/drawing/2014/main" id="{AFA03C88-2208-4758-A1F1-50FC57A906A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66" y="666"/>
                <a:ext cx="213" cy="109"/>
                <a:chOff x="4466" y="666"/>
                <a:chExt cx="213" cy="109"/>
              </a:xfrm>
            </p:grpSpPr>
            <p:sp>
              <p:nvSpPr>
                <p:cNvPr id="38080" name="Line 315">
                  <a:extLst>
                    <a:ext uri="{FF2B5EF4-FFF2-40B4-BE49-F238E27FC236}">
                      <a16:creationId xmlns:a16="http://schemas.microsoft.com/office/drawing/2014/main" id="{8940CC20-0073-423C-A2C5-F4C44D1FB7B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79" y="718"/>
                  <a:ext cx="41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81" name="Line 316">
                  <a:extLst>
                    <a:ext uri="{FF2B5EF4-FFF2-40B4-BE49-F238E27FC236}">
                      <a16:creationId xmlns:a16="http://schemas.microsoft.com/office/drawing/2014/main" id="{3B5F32CC-C20F-46CE-8DE0-D5508081823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45" y="724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82" name="Line 317">
                  <a:extLst>
                    <a:ext uri="{FF2B5EF4-FFF2-40B4-BE49-F238E27FC236}">
                      <a16:creationId xmlns:a16="http://schemas.microsoft.com/office/drawing/2014/main" id="{DDA8A88B-7660-4E98-A39D-3DD5789DE2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02" y="721"/>
                  <a:ext cx="0" cy="5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83" name="Rectangle 318">
                  <a:extLst>
                    <a:ext uri="{FF2B5EF4-FFF2-40B4-BE49-F238E27FC236}">
                      <a16:creationId xmlns:a16="http://schemas.microsoft.com/office/drawing/2014/main" id="{AA673879-6CDB-4637-94F6-21E8C4286D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66" y="670"/>
                  <a:ext cx="18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84" name="Rectangle 319">
                  <a:extLst>
                    <a:ext uri="{FF2B5EF4-FFF2-40B4-BE49-F238E27FC236}">
                      <a16:creationId xmlns:a16="http://schemas.microsoft.com/office/drawing/2014/main" id="{C8E8DFED-30FF-4086-8D26-87A562127B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34" y="666"/>
                  <a:ext cx="21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85" name="Rectangle 320">
                  <a:extLst>
                    <a:ext uri="{FF2B5EF4-FFF2-40B4-BE49-F238E27FC236}">
                      <a16:creationId xmlns:a16="http://schemas.microsoft.com/office/drawing/2014/main" id="{F4E4D42C-7ADD-49A5-A480-3ED0F1F1D9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0" y="668"/>
                  <a:ext cx="19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86" name="Rectangle 321">
                  <a:extLst>
                    <a:ext uri="{FF2B5EF4-FFF2-40B4-BE49-F238E27FC236}">
                      <a16:creationId xmlns:a16="http://schemas.microsoft.com/office/drawing/2014/main" id="{D9389669-FA1B-4D87-855D-0C5D98B069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2" y="670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87" name="Line 322">
                  <a:extLst>
                    <a:ext uri="{FF2B5EF4-FFF2-40B4-BE49-F238E27FC236}">
                      <a16:creationId xmlns:a16="http://schemas.microsoft.com/office/drawing/2014/main" id="{4C4DE1FB-9C45-4EC0-B23E-45463612972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618" y="718"/>
                  <a:ext cx="60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7977" name="Group 323">
              <a:extLst>
                <a:ext uri="{FF2B5EF4-FFF2-40B4-BE49-F238E27FC236}">
                  <a16:creationId xmlns:a16="http://schemas.microsoft.com/office/drawing/2014/main" id="{38057B29-3CD0-4F97-86A0-3A4B577C38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02" y="754"/>
              <a:ext cx="202" cy="288"/>
              <a:chOff x="4913" y="839"/>
              <a:chExt cx="213" cy="281"/>
            </a:xfrm>
          </p:grpSpPr>
          <p:sp>
            <p:nvSpPr>
              <p:cNvPr id="38058" name="Rectangle 324">
                <a:extLst>
                  <a:ext uri="{FF2B5EF4-FFF2-40B4-BE49-F238E27FC236}">
                    <a16:creationId xmlns:a16="http://schemas.microsoft.com/office/drawing/2014/main" id="{F99DFE96-0E48-444C-90C8-2C26AE377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" y="962"/>
                <a:ext cx="93" cy="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38059" name="Group 325">
                <a:extLst>
                  <a:ext uri="{FF2B5EF4-FFF2-40B4-BE49-F238E27FC236}">
                    <a16:creationId xmlns:a16="http://schemas.microsoft.com/office/drawing/2014/main" id="{4C9A8624-7763-47B1-90BD-A1C5816327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13" y="1004"/>
                <a:ext cx="213" cy="116"/>
                <a:chOff x="4913" y="1004"/>
                <a:chExt cx="213" cy="116"/>
              </a:xfrm>
            </p:grpSpPr>
            <p:sp>
              <p:nvSpPr>
                <p:cNvPr id="38069" name="Line 326">
                  <a:extLst>
                    <a:ext uri="{FF2B5EF4-FFF2-40B4-BE49-F238E27FC236}">
                      <a16:creationId xmlns:a16="http://schemas.microsoft.com/office/drawing/2014/main" id="{22A87C50-19C5-4BB3-A77A-B632C349C0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26" y="1004"/>
                  <a:ext cx="41" cy="7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70" name="Line 327">
                  <a:extLst>
                    <a:ext uri="{FF2B5EF4-FFF2-40B4-BE49-F238E27FC236}">
                      <a16:creationId xmlns:a16="http://schemas.microsoft.com/office/drawing/2014/main" id="{726A9C44-9ADB-4669-9646-3EBC0C099A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92" y="1005"/>
                  <a:ext cx="0" cy="6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71" name="Line 328">
                  <a:extLst>
                    <a:ext uri="{FF2B5EF4-FFF2-40B4-BE49-F238E27FC236}">
                      <a16:creationId xmlns:a16="http://schemas.microsoft.com/office/drawing/2014/main" id="{9E28234A-FAA6-4E08-803E-85924529CD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047" y="1004"/>
                  <a:ext cx="0" cy="6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72" name="Rectangle 329">
                  <a:extLst>
                    <a:ext uri="{FF2B5EF4-FFF2-40B4-BE49-F238E27FC236}">
                      <a16:creationId xmlns:a16="http://schemas.microsoft.com/office/drawing/2014/main" id="{FF20A0E1-6C31-48E9-8E16-B223684DE6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13" y="1077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73" name="Rectangle 330">
                  <a:extLst>
                    <a:ext uri="{FF2B5EF4-FFF2-40B4-BE49-F238E27FC236}">
                      <a16:creationId xmlns:a16="http://schemas.microsoft.com/office/drawing/2014/main" id="{ABE6ADE7-9C6F-414C-A784-C434CE5C069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81" y="1073"/>
                  <a:ext cx="20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74" name="Rectangle 331">
                  <a:extLst>
                    <a:ext uri="{FF2B5EF4-FFF2-40B4-BE49-F238E27FC236}">
                      <a16:creationId xmlns:a16="http://schemas.microsoft.com/office/drawing/2014/main" id="{ED352D1D-2A30-42C1-84A9-148CABE4DD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7" y="1071"/>
                  <a:ext cx="18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75" name="Rectangle 332">
                  <a:extLst>
                    <a:ext uri="{FF2B5EF4-FFF2-40B4-BE49-F238E27FC236}">
                      <a16:creationId xmlns:a16="http://schemas.microsoft.com/office/drawing/2014/main" id="{F63B2A5B-ACD2-42FC-BF31-C7F22412D8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09" y="1077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76" name="Line 333">
                  <a:extLst>
                    <a:ext uri="{FF2B5EF4-FFF2-40B4-BE49-F238E27FC236}">
                      <a16:creationId xmlns:a16="http://schemas.microsoft.com/office/drawing/2014/main" id="{7E50C854-649D-4C7F-987E-D5287BF5EC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5065" y="1004"/>
                  <a:ext cx="60" cy="7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8060" name="Group 334">
                <a:extLst>
                  <a:ext uri="{FF2B5EF4-FFF2-40B4-BE49-F238E27FC236}">
                    <a16:creationId xmlns:a16="http://schemas.microsoft.com/office/drawing/2014/main" id="{E543763C-1558-4752-B8F0-1D7FA386CA0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13" y="839"/>
                <a:ext cx="213" cy="109"/>
                <a:chOff x="4913" y="839"/>
                <a:chExt cx="213" cy="109"/>
              </a:xfrm>
            </p:grpSpPr>
            <p:sp>
              <p:nvSpPr>
                <p:cNvPr id="38061" name="Line 335">
                  <a:extLst>
                    <a:ext uri="{FF2B5EF4-FFF2-40B4-BE49-F238E27FC236}">
                      <a16:creationId xmlns:a16="http://schemas.microsoft.com/office/drawing/2014/main" id="{84C6FB2B-94AD-4C4C-A079-9914893BC4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26" y="891"/>
                  <a:ext cx="41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62" name="Line 336">
                  <a:extLst>
                    <a:ext uri="{FF2B5EF4-FFF2-40B4-BE49-F238E27FC236}">
                      <a16:creationId xmlns:a16="http://schemas.microsoft.com/office/drawing/2014/main" id="{AD274B6C-82BB-4631-B9DB-A685BE426D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92" y="896"/>
                  <a:ext cx="0" cy="5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63" name="Line 337">
                  <a:extLst>
                    <a:ext uri="{FF2B5EF4-FFF2-40B4-BE49-F238E27FC236}">
                      <a16:creationId xmlns:a16="http://schemas.microsoft.com/office/drawing/2014/main" id="{477F3AE2-4C5F-4B06-B2ED-D6B85C361D7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7" y="894"/>
                  <a:ext cx="0" cy="5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64" name="Rectangle 338">
                  <a:extLst>
                    <a:ext uri="{FF2B5EF4-FFF2-40B4-BE49-F238E27FC236}">
                      <a16:creationId xmlns:a16="http://schemas.microsoft.com/office/drawing/2014/main" id="{0ACA1ECE-666C-4D0B-BCB4-365FCAB713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13" y="842"/>
                  <a:ext cx="17" cy="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65" name="Rectangle 339">
                  <a:extLst>
                    <a:ext uri="{FF2B5EF4-FFF2-40B4-BE49-F238E27FC236}">
                      <a16:creationId xmlns:a16="http://schemas.microsoft.com/office/drawing/2014/main" id="{F7E7E155-4E55-4DA0-94B6-B721335493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81" y="839"/>
                  <a:ext cx="20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66" name="Rectangle 340">
                  <a:extLst>
                    <a:ext uri="{FF2B5EF4-FFF2-40B4-BE49-F238E27FC236}">
                      <a16:creationId xmlns:a16="http://schemas.microsoft.com/office/drawing/2014/main" id="{5433DE57-8A28-48AE-860B-1892CAA7BA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7" y="841"/>
                  <a:ext cx="18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67" name="Rectangle 341">
                  <a:extLst>
                    <a:ext uri="{FF2B5EF4-FFF2-40B4-BE49-F238E27FC236}">
                      <a16:creationId xmlns:a16="http://schemas.microsoft.com/office/drawing/2014/main" id="{4B387D21-813A-4E14-98F4-13529A81CD3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09" y="842"/>
                  <a:ext cx="17" cy="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68" name="Line 342">
                  <a:extLst>
                    <a:ext uri="{FF2B5EF4-FFF2-40B4-BE49-F238E27FC236}">
                      <a16:creationId xmlns:a16="http://schemas.microsoft.com/office/drawing/2014/main" id="{D7FB9610-DD83-43D8-B016-5D5EB0BBAC0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065" y="891"/>
                  <a:ext cx="60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7978" name="Group 343">
              <a:extLst>
                <a:ext uri="{FF2B5EF4-FFF2-40B4-BE49-F238E27FC236}">
                  <a16:creationId xmlns:a16="http://schemas.microsoft.com/office/drawing/2014/main" id="{8FF2F2A7-10CC-4950-9AB6-A6845D903DF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502" y="1393"/>
              <a:ext cx="202" cy="289"/>
              <a:chOff x="4913" y="1461"/>
              <a:chExt cx="213" cy="282"/>
            </a:xfrm>
          </p:grpSpPr>
          <p:sp>
            <p:nvSpPr>
              <p:cNvPr id="38039" name="Rectangle 344">
                <a:extLst>
                  <a:ext uri="{FF2B5EF4-FFF2-40B4-BE49-F238E27FC236}">
                    <a16:creationId xmlns:a16="http://schemas.microsoft.com/office/drawing/2014/main" id="{4E21B0C2-120A-4967-984B-257F9B219F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" y="1584"/>
                <a:ext cx="93" cy="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38040" name="Group 345">
                <a:extLst>
                  <a:ext uri="{FF2B5EF4-FFF2-40B4-BE49-F238E27FC236}">
                    <a16:creationId xmlns:a16="http://schemas.microsoft.com/office/drawing/2014/main" id="{5DFAD9D1-6C04-4F12-906E-13A66CBA2B9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13" y="1626"/>
                <a:ext cx="213" cy="117"/>
                <a:chOff x="4913" y="1626"/>
                <a:chExt cx="213" cy="117"/>
              </a:xfrm>
            </p:grpSpPr>
            <p:sp>
              <p:nvSpPr>
                <p:cNvPr id="38050" name="Line 346">
                  <a:extLst>
                    <a:ext uri="{FF2B5EF4-FFF2-40B4-BE49-F238E27FC236}">
                      <a16:creationId xmlns:a16="http://schemas.microsoft.com/office/drawing/2014/main" id="{6B7AC6B0-9E4E-4341-8864-1BCBAD9C03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26" y="1627"/>
                  <a:ext cx="41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51" name="Line 347">
                  <a:extLst>
                    <a:ext uri="{FF2B5EF4-FFF2-40B4-BE49-F238E27FC236}">
                      <a16:creationId xmlns:a16="http://schemas.microsoft.com/office/drawing/2014/main" id="{485B4881-C5FC-4995-92DE-9FBCCE8CC31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992" y="1627"/>
                  <a:ext cx="0" cy="6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52" name="Line 348">
                  <a:extLst>
                    <a:ext uri="{FF2B5EF4-FFF2-40B4-BE49-F238E27FC236}">
                      <a16:creationId xmlns:a16="http://schemas.microsoft.com/office/drawing/2014/main" id="{D62F2D5D-0C9F-42BC-A936-F16AF7181CC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5047" y="1626"/>
                  <a:ext cx="0" cy="6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53" name="Rectangle 349">
                  <a:extLst>
                    <a:ext uri="{FF2B5EF4-FFF2-40B4-BE49-F238E27FC236}">
                      <a16:creationId xmlns:a16="http://schemas.microsoft.com/office/drawing/2014/main" id="{77FF7ED2-150F-4FB2-952F-5888D4C075E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13" y="1699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54" name="Rectangle 350">
                  <a:extLst>
                    <a:ext uri="{FF2B5EF4-FFF2-40B4-BE49-F238E27FC236}">
                      <a16:creationId xmlns:a16="http://schemas.microsoft.com/office/drawing/2014/main" id="{9F445090-2521-4201-80C2-3A11ADD524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81" y="1695"/>
                  <a:ext cx="20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55" name="Rectangle 351">
                  <a:extLst>
                    <a:ext uri="{FF2B5EF4-FFF2-40B4-BE49-F238E27FC236}">
                      <a16:creationId xmlns:a16="http://schemas.microsoft.com/office/drawing/2014/main" id="{5DD4AEA7-5974-4F9B-A9C6-5FF5BE531C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7" y="1694"/>
                  <a:ext cx="18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56" name="Rectangle 352">
                  <a:extLst>
                    <a:ext uri="{FF2B5EF4-FFF2-40B4-BE49-F238E27FC236}">
                      <a16:creationId xmlns:a16="http://schemas.microsoft.com/office/drawing/2014/main" id="{03966611-1536-4021-9848-4983AA9F7B4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09" y="1699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57" name="Line 353">
                  <a:extLst>
                    <a:ext uri="{FF2B5EF4-FFF2-40B4-BE49-F238E27FC236}">
                      <a16:creationId xmlns:a16="http://schemas.microsoft.com/office/drawing/2014/main" id="{1848A5EC-5C17-452F-9D47-737B42559C6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5065" y="1627"/>
                  <a:ext cx="60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8041" name="Group 354">
                <a:extLst>
                  <a:ext uri="{FF2B5EF4-FFF2-40B4-BE49-F238E27FC236}">
                    <a16:creationId xmlns:a16="http://schemas.microsoft.com/office/drawing/2014/main" id="{3A3B3006-E4EC-406C-8024-4E08F5A5C37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913" y="1461"/>
                <a:ext cx="213" cy="109"/>
                <a:chOff x="4913" y="1461"/>
                <a:chExt cx="213" cy="109"/>
              </a:xfrm>
            </p:grpSpPr>
            <p:sp>
              <p:nvSpPr>
                <p:cNvPr id="38042" name="Line 355">
                  <a:extLst>
                    <a:ext uri="{FF2B5EF4-FFF2-40B4-BE49-F238E27FC236}">
                      <a16:creationId xmlns:a16="http://schemas.microsoft.com/office/drawing/2014/main" id="{0B0ADD34-66C0-43B0-9D0E-12B72FAEA4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26" y="1513"/>
                  <a:ext cx="41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43" name="Line 356">
                  <a:extLst>
                    <a:ext uri="{FF2B5EF4-FFF2-40B4-BE49-F238E27FC236}">
                      <a16:creationId xmlns:a16="http://schemas.microsoft.com/office/drawing/2014/main" id="{6470E9C9-BABD-47F3-AF3E-EAFD328435F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992" y="1519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44" name="Line 357">
                  <a:extLst>
                    <a:ext uri="{FF2B5EF4-FFF2-40B4-BE49-F238E27FC236}">
                      <a16:creationId xmlns:a16="http://schemas.microsoft.com/office/drawing/2014/main" id="{773CFAEC-FAB2-4CB2-A79F-6E34B361BA9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7" y="1517"/>
                  <a:ext cx="0" cy="5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45" name="Rectangle 358">
                  <a:extLst>
                    <a:ext uri="{FF2B5EF4-FFF2-40B4-BE49-F238E27FC236}">
                      <a16:creationId xmlns:a16="http://schemas.microsoft.com/office/drawing/2014/main" id="{74773E9E-35E1-4E95-86E6-0E09F541F2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13" y="1465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46" name="Rectangle 359">
                  <a:extLst>
                    <a:ext uri="{FF2B5EF4-FFF2-40B4-BE49-F238E27FC236}">
                      <a16:creationId xmlns:a16="http://schemas.microsoft.com/office/drawing/2014/main" id="{4A4356AC-8D01-4BFA-9126-4D015807B58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81" y="1461"/>
                  <a:ext cx="20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47" name="Rectangle 360">
                  <a:extLst>
                    <a:ext uri="{FF2B5EF4-FFF2-40B4-BE49-F238E27FC236}">
                      <a16:creationId xmlns:a16="http://schemas.microsoft.com/office/drawing/2014/main" id="{32762D76-6BDB-41BE-AC36-2CBAE0EC8A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37" y="1463"/>
                  <a:ext cx="18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48" name="Rectangle 361">
                  <a:extLst>
                    <a:ext uri="{FF2B5EF4-FFF2-40B4-BE49-F238E27FC236}">
                      <a16:creationId xmlns:a16="http://schemas.microsoft.com/office/drawing/2014/main" id="{515DECB7-5845-4916-9889-506FF243C0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09" y="1465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49" name="Line 362">
                  <a:extLst>
                    <a:ext uri="{FF2B5EF4-FFF2-40B4-BE49-F238E27FC236}">
                      <a16:creationId xmlns:a16="http://schemas.microsoft.com/office/drawing/2014/main" id="{2099B58C-5B1D-46B5-9739-1908033CCBE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5065" y="1513"/>
                  <a:ext cx="60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7979" name="Group 363">
              <a:extLst>
                <a:ext uri="{FF2B5EF4-FFF2-40B4-BE49-F238E27FC236}">
                  <a16:creationId xmlns:a16="http://schemas.microsoft.com/office/drawing/2014/main" id="{62ACFDC8-DCB5-4966-A3B6-87A3CE09E3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085" y="1576"/>
              <a:ext cx="201" cy="290"/>
              <a:chOff x="4473" y="1640"/>
              <a:chExt cx="212" cy="282"/>
            </a:xfrm>
          </p:grpSpPr>
          <p:sp>
            <p:nvSpPr>
              <p:cNvPr id="38020" name="Rectangle 364">
                <a:extLst>
                  <a:ext uri="{FF2B5EF4-FFF2-40B4-BE49-F238E27FC236}">
                    <a16:creationId xmlns:a16="http://schemas.microsoft.com/office/drawing/2014/main" id="{C3A1B297-C147-403E-BB07-2F9381FE98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34" y="1764"/>
                <a:ext cx="95" cy="4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38021" name="Group 365">
                <a:extLst>
                  <a:ext uri="{FF2B5EF4-FFF2-40B4-BE49-F238E27FC236}">
                    <a16:creationId xmlns:a16="http://schemas.microsoft.com/office/drawing/2014/main" id="{D7AA6F4D-D9D7-45F8-9088-E8677163BAD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73" y="1805"/>
                <a:ext cx="212" cy="117"/>
                <a:chOff x="4473" y="1805"/>
                <a:chExt cx="212" cy="117"/>
              </a:xfrm>
            </p:grpSpPr>
            <p:sp>
              <p:nvSpPr>
                <p:cNvPr id="38031" name="Line 366">
                  <a:extLst>
                    <a:ext uri="{FF2B5EF4-FFF2-40B4-BE49-F238E27FC236}">
                      <a16:creationId xmlns:a16="http://schemas.microsoft.com/office/drawing/2014/main" id="{CC335DF1-F6FB-438E-AF3E-5E183DBD78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485" y="1806"/>
                  <a:ext cx="41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32" name="Line 367">
                  <a:extLst>
                    <a:ext uri="{FF2B5EF4-FFF2-40B4-BE49-F238E27FC236}">
                      <a16:creationId xmlns:a16="http://schemas.microsoft.com/office/drawing/2014/main" id="{79EDF399-7FCF-4688-8EC5-82EDF653E4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552" y="1807"/>
                  <a:ext cx="0" cy="6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33" name="Line 368">
                  <a:extLst>
                    <a:ext uri="{FF2B5EF4-FFF2-40B4-BE49-F238E27FC236}">
                      <a16:creationId xmlns:a16="http://schemas.microsoft.com/office/drawing/2014/main" id="{1EBB1CA0-72AC-42D8-BEA9-685602DB49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607" y="1805"/>
                  <a:ext cx="0" cy="7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34" name="Rectangle 369">
                  <a:extLst>
                    <a:ext uri="{FF2B5EF4-FFF2-40B4-BE49-F238E27FC236}">
                      <a16:creationId xmlns:a16="http://schemas.microsoft.com/office/drawing/2014/main" id="{AD3996D5-5499-43C9-9A23-F5F51EC0EA8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73" y="1878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35" name="Rectangle 370">
                  <a:extLst>
                    <a:ext uri="{FF2B5EF4-FFF2-40B4-BE49-F238E27FC236}">
                      <a16:creationId xmlns:a16="http://schemas.microsoft.com/office/drawing/2014/main" id="{D962A30C-1E85-42EE-801C-FBAEDBDE1F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41" y="1875"/>
                  <a:ext cx="20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36" name="Rectangle 371">
                  <a:extLst>
                    <a:ext uri="{FF2B5EF4-FFF2-40B4-BE49-F238E27FC236}">
                      <a16:creationId xmlns:a16="http://schemas.microsoft.com/office/drawing/2014/main" id="{ACC6CC50-8AD3-4DDA-878E-B7C1C337F23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6" y="1873"/>
                  <a:ext cx="18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37" name="Rectangle 372">
                  <a:extLst>
                    <a:ext uri="{FF2B5EF4-FFF2-40B4-BE49-F238E27FC236}">
                      <a16:creationId xmlns:a16="http://schemas.microsoft.com/office/drawing/2014/main" id="{6514034C-2CB7-4B29-B0B7-EB4772803B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7" y="1878"/>
                  <a:ext cx="18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38" name="Line 373">
                  <a:extLst>
                    <a:ext uri="{FF2B5EF4-FFF2-40B4-BE49-F238E27FC236}">
                      <a16:creationId xmlns:a16="http://schemas.microsoft.com/office/drawing/2014/main" id="{5A1B01CA-A1EF-4D72-91A9-28266511DD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624" y="1806"/>
                  <a:ext cx="60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8022" name="Group 374">
                <a:extLst>
                  <a:ext uri="{FF2B5EF4-FFF2-40B4-BE49-F238E27FC236}">
                    <a16:creationId xmlns:a16="http://schemas.microsoft.com/office/drawing/2014/main" id="{F94E96BB-F71D-4ABB-AD74-4B23A64754B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73" y="1640"/>
                <a:ext cx="212" cy="109"/>
                <a:chOff x="4473" y="1640"/>
                <a:chExt cx="212" cy="109"/>
              </a:xfrm>
            </p:grpSpPr>
            <p:sp>
              <p:nvSpPr>
                <p:cNvPr id="38023" name="Line 375">
                  <a:extLst>
                    <a:ext uri="{FF2B5EF4-FFF2-40B4-BE49-F238E27FC236}">
                      <a16:creationId xmlns:a16="http://schemas.microsoft.com/office/drawing/2014/main" id="{16D87BE1-493F-49CA-90C4-DE12100E6D6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485" y="1692"/>
                  <a:ext cx="41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24" name="Line 376">
                  <a:extLst>
                    <a:ext uri="{FF2B5EF4-FFF2-40B4-BE49-F238E27FC236}">
                      <a16:creationId xmlns:a16="http://schemas.microsoft.com/office/drawing/2014/main" id="{D5B42E3B-A14A-4D4F-8384-BF76C6FF4B0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52" y="1698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25" name="Line 377">
                  <a:extLst>
                    <a:ext uri="{FF2B5EF4-FFF2-40B4-BE49-F238E27FC236}">
                      <a16:creationId xmlns:a16="http://schemas.microsoft.com/office/drawing/2014/main" id="{FC9113E1-C069-4941-8AE6-5BD3A49491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607" y="1696"/>
                  <a:ext cx="0" cy="5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26" name="Rectangle 378">
                  <a:extLst>
                    <a:ext uri="{FF2B5EF4-FFF2-40B4-BE49-F238E27FC236}">
                      <a16:creationId xmlns:a16="http://schemas.microsoft.com/office/drawing/2014/main" id="{E93AB3D6-D467-4A8E-B23B-F0BB3F8703B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73" y="1644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27" name="Rectangle 379">
                  <a:extLst>
                    <a:ext uri="{FF2B5EF4-FFF2-40B4-BE49-F238E27FC236}">
                      <a16:creationId xmlns:a16="http://schemas.microsoft.com/office/drawing/2014/main" id="{157BACC4-D44A-445E-BB38-6ED38D3B47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41" y="1640"/>
                  <a:ext cx="20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28" name="Rectangle 380">
                  <a:extLst>
                    <a:ext uri="{FF2B5EF4-FFF2-40B4-BE49-F238E27FC236}">
                      <a16:creationId xmlns:a16="http://schemas.microsoft.com/office/drawing/2014/main" id="{A564FE74-FC48-4C23-8087-543C4A6C2C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96" y="1643"/>
                  <a:ext cx="18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29" name="Rectangle 381">
                  <a:extLst>
                    <a:ext uri="{FF2B5EF4-FFF2-40B4-BE49-F238E27FC236}">
                      <a16:creationId xmlns:a16="http://schemas.microsoft.com/office/drawing/2014/main" id="{CCC5C268-075B-43F8-BA49-B507FBC500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7" y="1644"/>
                  <a:ext cx="18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30" name="Line 382">
                  <a:extLst>
                    <a:ext uri="{FF2B5EF4-FFF2-40B4-BE49-F238E27FC236}">
                      <a16:creationId xmlns:a16="http://schemas.microsoft.com/office/drawing/2014/main" id="{41A5213F-3509-49AE-A615-CF5648844F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624" y="1692"/>
                  <a:ext cx="60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7980" name="Group 383">
              <a:extLst>
                <a:ext uri="{FF2B5EF4-FFF2-40B4-BE49-F238E27FC236}">
                  <a16:creationId xmlns:a16="http://schemas.microsoft.com/office/drawing/2014/main" id="{F574A93D-B5D9-4F9A-BE89-526E3ED1BC1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40" y="1428"/>
              <a:ext cx="201" cy="289"/>
              <a:chOff x="4004" y="1496"/>
              <a:chExt cx="212" cy="281"/>
            </a:xfrm>
          </p:grpSpPr>
          <p:sp>
            <p:nvSpPr>
              <p:cNvPr id="38001" name="Rectangle 384">
                <a:extLst>
                  <a:ext uri="{FF2B5EF4-FFF2-40B4-BE49-F238E27FC236}">
                    <a16:creationId xmlns:a16="http://schemas.microsoft.com/office/drawing/2014/main" id="{24367235-7D31-4504-9FA7-3A1142A589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6" y="1619"/>
                <a:ext cx="94" cy="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38002" name="Group 385">
                <a:extLst>
                  <a:ext uri="{FF2B5EF4-FFF2-40B4-BE49-F238E27FC236}">
                    <a16:creationId xmlns:a16="http://schemas.microsoft.com/office/drawing/2014/main" id="{F80B7832-B243-4B42-A4B2-3551AE574B9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04" y="1661"/>
                <a:ext cx="212" cy="116"/>
                <a:chOff x="4004" y="1661"/>
                <a:chExt cx="212" cy="116"/>
              </a:xfrm>
            </p:grpSpPr>
            <p:sp>
              <p:nvSpPr>
                <p:cNvPr id="38012" name="Line 386">
                  <a:extLst>
                    <a:ext uri="{FF2B5EF4-FFF2-40B4-BE49-F238E27FC236}">
                      <a16:creationId xmlns:a16="http://schemas.microsoft.com/office/drawing/2014/main" id="{5DEECCF2-1678-4152-9710-C1FF0E202C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17" y="1661"/>
                  <a:ext cx="41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13" name="Line 387">
                  <a:extLst>
                    <a:ext uri="{FF2B5EF4-FFF2-40B4-BE49-F238E27FC236}">
                      <a16:creationId xmlns:a16="http://schemas.microsoft.com/office/drawing/2014/main" id="{616C92A7-F245-4DB0-81B5-01F0D0460B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83" y="1662"/>
                  <a:ext cx="0" cy="6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14" name="Line 388">
                  <a:extLst>
                    <a:ext uri="{FF2B5EF4-FFF2-40B4-BE49-F238E27FC236}">
                      <a16:creationId xmlns:a16="http://schemas.microsoft.com/office/drawing/2014/main" id="{1D0A3451-68EE-45D4-8E5C-F4592022DC4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139" y="1661"/>
                  <a:ext cx="0" cy="6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15" name="Rectangle 389">
                  <a:extLst>
                    <a:ext uri="{FF2B5EF4-FFF2-40B4-BE49-F238E27FC236}">
                      <a16:creationId xmlns:a16="http://schemas.microsoft.com/office/drawing/2014/main" id="{712F80FA-5679-423D-8239-A1DEF2FF4DD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4" y="1733"/>
                  <a:ext cx="18" cy="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16" name="Rectangle 390">
                  <a:extLst>
                    <a:ext uri="{FF2B5EF4-FFF2-40B4-BE49-F238E27FC236}">
                      <a16:creationId xmlns:a16="http://schemas.microsoft.com/office/drawing/2014/main" id="{944F0233-A307-451A-A3AB-165DF3A2C40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72" y="1730"/>
                  <a:ext cx="21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17" name="Rectangle 391">
                  <a:extLst>
                    <a:ext uri="{FF2B5EF4-FFF2-40B4-BE49-F238E27FC236}">
                      <a16:creationId xmlns:a16="http://schemas.microsoft.com/office/drawing/2014/main" id="{1EEFD363-B705-41B8-A586-9770B3844D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27" y="1728"/>
                  <a:ext cx="19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18" name="Rectangle 392">
                  <a:extLst>
                    <a:ext uri="{FF2B5EF4-FFF2-40B4-BE49-F238E27FC236}">
                      <a16:creationId xmlns:a16="http://schemas.microsoft.com/office/drawing/2014/main" id="{CB089998-8E6D-4F40-A44B-813515701D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99" y="1733"/>
                  <a:ext cx="17" cy="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19" name="Line 393">
                  <a:extLst>
                    <a:ext uri="{FF2B5EF4-FFF2-40B4-BE49-F238E27FC236}">
                      <a16:creationId xmlns:a16="http://schemas.microsoft.com/office/drawing/2014/main" id="{46FAA71C-D95F-4D2F-B0C2-4BF1FF290A3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155" y="1661"/>
                  <a:ext cx="61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8003" name="Group 394">
                <a:extLst>
                  <a:ext uri="{FF2B5EF4-FFF2-40B4-BE49-F238E27FC236}">
                    <a16:creationId xmlns:a16="http://schemas.microsoft.com/office/drawing/2014/main" id="{D7730A43-170E-4C0C-814F-F785F7474A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04" y="1496"/>
                <a:ext cx="212" cy="108"/>
                <a:chOff x="4004" y="1496"/>
                <a:chExt cx="212" cy="108"/>
              </a:xfrm>
            </p:grpSpPr>
            <p:sp>
              <p:nvSpPr>
                <p:cNvPr id="38004" name="Line 395">
                  <a:extLst>
                    <a:ext uri="{FF2B5EF4-FFF2-40B4-BE49-F238E27FC236}">
                      <a16:creationId xmlns:a16="http://schemas.microsoft.com/office/drawing/2014/main" id="{2248F23F-C396-499F-B1C9-F77EEBACC3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17" y="1548"/>
                  <a:ext cx="41" cy="5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05" name="Line 396">
                  <a:extLst>
                    <a:ext uri="{FF2B5EF4-FFF2-40B4-BE49-F238E27FC236}">
                      <a16:creationId xmlns:a16="http://schemas.microsoft.com/office/drawing/2014/main" id="{0FB5D151-A860-4C39-A779-588DD338F7C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83" y="1553"/>
                  <a:ext cx="0" cy="51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06" name="Line 397">
                  <a:extLst>
                    <a:ext uri="{FF2B5EF4-FFF2-40B4-BE49-F238E27FC236}">
                      <a16:creationId xmlns:a16="http://schemas.microsoft.com/office/drawing/2014/main" id="{DC000151-746C-414F-A968-FC0FAD5E3E1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139" y="1551"/>
                  <a:ext cx="0" cy="53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8007" name="Rectangle 398">
                  <a:extLst>
                    <a:ext uri="{FF2B5EF4-FFF2-40B4-BE49-F238E27FC236}">
                      <a16:creationId xmlns:a16="http://schemas.microsoft.com/office/drawing/2014/main" id="{D4E38DED-DAAB-483E-B2AC-C2451373F6F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04" y="1499"/>
                  <a:ext cx="18" cy="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08" name="Rectangle 399">
                  <a:extLst>
                    <a:ext uri="{FF2B5EF4-FFF2-40B4-BE49-F238E27FC236}">
                      <a16:creationId xmlns:a16="http://schemas.microsoft.com/office/drawing/2014/main" id="{5332D61C-EB5E-4A1B-ABD2-95D1858C34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72" y="1496"/>
                  <a:ext cx="21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09" name="Rectangle 400">
                  <a:extLst>
                    <a:ext uri="{FF2B5EF4-FFF2-40B4-BE49-F238E27FC236}">
                      <a16:creationId xmlns:a16="http://schemas.microsoft.com/office/drawing/2014/main" id="{47F51FEA-1E2F-401B-AA1E-C585FF1A93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27" y="1498"/>
                  <a:ext cx="19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10" name="Rectangle 401">
                  <a:extLst>
                    <a:ext uri="{FF2B5EF4-FFF2-40B4-BE49-F238E27FC236}">
                      <a16:creationId xmlns:a16="http://schemas.microsoft.com/office/drawing/2014/main" id="{04FCA721-1732-4212-A5E8-FFA2C4789B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99" y="1499"/>
                  <a:ext cx="17" cy="41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11" name="Line 402">
                  <a:extLst>
                    <a:ext uri="{FF2B5EF4-FFF2-40B4-BE49-F238E27FC236}">
                      <a16:creationId xmlns:a16="http://schemas.microsoft.com/office/drawing/2014/main" id="{D35C47E9-7216-46A9-86A6-291A087F33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155" y="1548"/>
                  <a:ext cx="61" cy="56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grpSp>
          <p:nvGrpSpPr>
            <p:cNvPr id="37981" name="Group 403">
              <a:extLst>
                <a:ext uri="{FF2B5EF4-FFF2-40B4-BE49-F238E27FC236}">
                  <a16:creationId xmlns:a16="http://schemas.microsoft.com/office/drawing/2014/main" id="{5376F8AF-B39D-4B4D-A47E-CE71EEE4049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0" y="782"/>
              <a:ext cx="202" cy="289"/>
              <a:chOff x="3962" y="867"/>
              <a:chExt cx="213" cy="281"/>
            </a:xfrm>
          </p:grpSpPr>
          <p:sp>
            <p:nvSpPr>
              <p:cNvPr id="37982" name="Rectangle 404">
                <a:extLst>
                  <a:ext uri="{FF2B5EF4-FFF2-40B4-BE49-F238E27FC236}">
                    <a16:creationId xmlns:a16="http://schemas.microsoft.com/office/drawing/2014/main" id="{E0616E7D-E6EB-4709-A012-1891882017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25" y="990"/>
                <a:ext cx="93" cy="42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grpSp>
            <p:nvGrpSpPr>
              <p:cNvPr id="37983" name="Group 405">
                <a:extLst>
                  <a:ext uri="{FF2B5EF4-FFF2-40B4-BE49-F238E27FC236}">
                    <a16:creationId xmlns:a16="http://schemas.microsoft.com/office/drawing/2014/main" id="{498150F7-C803-4082-9847-9970E518742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62" y="1032"/>
                <a:ext cx="213" cy="116"/>
                <a:chOff x="3962" y="1032"/>
                <a:chExt cx="213" cy="116"/>
              </a:xfrm>
            </p:grpSpPr>
            <p:sp>
              <p:nvSpPr>
                <p:cNvPr id="37993" name="Line 406">
                  <a:extLst>
                    <a:ext uri="{FF2B5EF4-FFF2-40B4-BE49-F238E27FC236}">
                      <a16:creationId xmlns:a16="http://schemas.microsoft.com/office/drawing/2014/main" id="{B8E0ACAF-7BAB-40DA-BDD7-7DE32E3A9D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3975" y="1033"/>
                  <a:ext cx="41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94" name="Line 407">
                  <a:extLst>
                    <a:ext uri="{FF2B5EF4-FFF2-40B4-BE49-F238E27FC236}">
                      <a16:creationId xmlns:a16="http://schemas.microsoft.com/office/drawing/2014/main" id="{A767DC86-7BD9-468B-A1D9-6A90276B25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41" y="1033"/>
                  <a:ext cx="0" cy="6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95" name="Line 408">
                  <a:extLst>
                    <a:ext uri="{FF2B5EF4-FFF2-40B4-BE49-F238E27FC236}">
                      <a16:creationId xmlns:a16="http://schemas.microsoft.com/office/drawing/2014/main" id="{5AA5D1F7-A256-4383-BD9B-BDF8B3E6AD1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V="1">
                  <a:off x="4097" y="1032"/>
                  <a:ext cx="0" cy="69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96" name="Rectangle 409">
                  <a:extLst>
                    <a:ext uri="{FF2B5EF4-FFF2-40B4-BE49-F238E27FC236}">
                      <a16:creationId xmlns:a16="http://schemas.microsoft.com/office/drawing/2014/main" id="{0F990AC5-16A0-4E7B-B1F6-7F8A500C74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62" y="1105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7997" name="Rectangle 410">
                  <a:extLst>
                    <a:ext uri="{FF2B5EF4-FFF2-40B4-BE49-F238E27FC236}">
                      <a16:creationId xmlns:a16="http://schemas.microsoft.com/office/drawing/2014/main" id="{3BC0F2E3-C34E-45B4-922D-2283B98902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0" y="1101"/>
                  <a:ext cx="20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7998" name="Rectangle 411">
                  <a:extLst>
                    <a:ext uri="{FF2B5EF4-FFF2-40B4-BE49-F238E27FC236}">
                      <a16:creationId xmlns:a16="http://schemas.microsoft.com/office/drawing/2014/main" id="{EEDE4216-74BF-48FD-9DBE-7DE92785A6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6" y="1100"/>
                  <a:ext cx="19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7999" name="Rectangle 412">
                  <a:extLst>
                    <a:ext uri="{FF2B5EF4-FFF2-40B4-BE49-F238E27FC236}">
                      <a16:creationId xmlns:a16="http://schemas.microsoft.com/office/drawing/2014/main" id="{F99FD4E4-7E39-4B29-8876-B493443767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58" y="1105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8000" name="Line 413">
                  <a:extLst>
                    <a:ext uri="{FF2B5EF4-FFF2-40B4-BE49-F238E27FC236}">
                      <a16:creationId xmlns:a16="http://schemas.microsoft.com/office/drawing/2014/main" id="{C38BAB0E-AF0D-4AD3-AC68-2C0BC9A807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 flipV="1">
                  <a:off x="4114" y="1033"/>
                  <a:ext cx="60" cy="72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grpSp>
            <p:nvGrpSpPr>
              <p:cNvPr id="37984" name="Group 414">
                <a:extLst>
                  <a:ext uri="{FF2B5EF4-FFF2-40B4-BE49-F238E27FC236}">
                    <a16:creationId xmlns:a16="http://schemas.microsoft.com/office/drawing/2014/main" id="{1AA24555-ED2F-4880-95FB-855B8F9849B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62" y="867"/>
                <a:ext cx="213" cy="109"/>
                <a:chOff x="3962" y="867"/>
                <a:chExt cx="213" cy="109"/>
              </a:xfrm>
            </p:grpSpPr>
            <p:sp>
              <p:nvSpPr>
                <p:cNvPr id="37985" name="Line 415">
                  <a:extLst>
                    <a:ext uri="{FF2B5EF4-FFF2-40B4-BE49-F238E27FC236}">
                      <a16:creationId xmlns:a16="http://schemas.microsoft.com/office/drawing/2014/main" id="{75F180AE-DEDA-43DB-96D2-AE3868E374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3975" y="919"/>
                  <a:ext cx="41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86" name="Line 416">
                  <a:extLst>
                    <a:ext uri="{FF2B5EF4-FFF2-40B4-BE49-F238E27FC236}">
                      <a16:creationId xmlns:a16="http://schemas.microsoft.com/office/drawing/2014/main" id="{940D6C0D-E280-4102-A4D0-2CC1C6A3F2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41" y="925"/>
                  <a:ext cx="0" cy="5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87" name="Line 417">
                  <a:extLst>
                    <a:ext uri="{FF2B5EF4-FFF2-40B4-BE49-F238E27FC236}">
                      <a16:creationId xmlns:a16="http://schemas.microsoft.com/office/drawing/2014/main" id="{6A1867F0-4433-4DFB-9466-6A8EC93C02A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097" y="922"/>
                  <a:ext cx="0" cy="54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37988" name="Rectangle 418">
                  <a:extLst>
                    <a:ext uri="{FF2B5EF4-FFF2-40B4-BE49-F238E27FC236}">
                      <a16:creationId xmlns:a16="http://schemas.microsoft.com/office/drawing/2014/main" id="{E412418E-2CB0-4ECF-93FB-BF9B7BFE11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62" y="871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7989" name="Rectangle 419">
                  <a:extLst>
                    <a:ext uri="{FF2B5EF4-FFF2-40B4-BE49-F238E27FC236}">
                      <a16:creationId xmlns:a16="http://schemas.microsoft.com/office/drawing/2014/main" id="{DC854B81-C75F-4392-95C8-D6140F999F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30" y="867"/>
                  <a:ext cx="20" cy="4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7990" name="Rectangle 420">
                  <a:extLst>
                    <a:ext uri="{FF2B5EF4-FFF2-40B4-BE49-F238E27FC236}">
                      <a16:creationId xmlns:a16="http://schemas.microsoft.com/office/drawing/2014/main" id="{FE1AF4B2-C18A-441A-8655-3B80C4E5DAD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6" y="869"/>
                  <a:ext cx="19" cy="48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7991" name="Rectangle 421">
                  <a:extLst>
                    <a:ext uri="{FF2B5EF4-FFF2-40B4-BE49-F238E27FC236}">
                      <a16:creationId xmlns:a16="http://schemas.microsoft.com/office/drawing/2014/main" id="{D67B5DDD-287A-4661-8ADF-A1E779E4252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58" y="871"/>
                  <a:ext cx="17" cy="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>
                    <a:lnSpc>
                      <a:spcPct val="95000"/>
                    </a:lnSpc>
                    <a:spcBef>
                      <a:spcPct val="40000"/>
                    </a:spcBef>
                    <a:buClr>
                      <a:schemeClr val="accent1"/>
                    </a:buClr>
                    <a:buChar char="•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•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–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lnSpc>
                      <a:spcPct val="95000"/>
                    </a:lnSpc>
                    <a:spcBef>
                      <a:spcPct val="20000"/>
                    </a:spcBef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lnSpc>
                      <a:spcPct val="95000"/>
                    </a:lnSpc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1"/>
                    </a:buClr>
                    <a:buChar char="»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100000"/>
                    </a:lnSpc>
                    <a:spcBef>
                      <a:spcPct val="0"/>
                    </a:spcBef>
                    <a:buClrTx/>
                    <a:buFontTx/>
                    <a:buNone/>
                  </a:pPr>
                  <a:endParaRPr lang="en-US" altLang="en-US" sz="2400"/>
                </a:p>
              </p:txBody>
            </p:sp>
            <p:sp>
              <p:nvSpPr>
                <p:cNvPr id="37992" name="Line 422">
                  <a:extLst>
                    <a:ext uri="{FF2B5EF4-FFF2-40B4-BE49-F238E27FC236}">
                      <a16:creationId xmlns:a16="http://schemas.microsoft.com/office/drawing/2014/main" id="{A0435400-98EE-4922-AFA1-7EAFF991206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4114" y="919"/>
                  <a:ext cx="60" cy="57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</p:grpSp>
      <p:sp>
        <p:nvSpPr>
          <p:cNvPr id="37895" name="AutoShape 423">
            <a:extLst>
              <a:ext uri="{FF2B5EF4-FFF2-40B4-BE49-F238E27FC236}">
                <a16:creationId xmlns:a16="http://schemas.microsoft.com/office/drawing/2014/main" id="{976C4459-F589-427E-A55C-AA31E3A20632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-1731963" y="3309938"/>
            <a:ext cx="4759325" cy="533400"/>
          </a:xfrm>
          <a:prstGeom prst="rightArrow">
            <a:avLst>
              <a:gd name="adj1" fmla="val 50000"/>
              <a:gd name="adj2" fmla="val 137061"/>
            </a:avLst>
          </a:prstGeom>
          <a:solidFill>
            <a:srgbClr val="00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37896" name="AutoShape 424">
            <a:extLst>
              <a:ext uri="{FF2B5EF4-FFF2-40B4-BE49-F238E27FC236}">
                <a16:creationId xmlns:a16="http://schemas.microsoft.com/office/drawing/2014/main" id="{D494A158-AB39-41FD-996D-3597895AE7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5791200"/>
            <a:ext cx="8664575" cy="517525"/>
          </a:xfrm>
          <a:prstGeom prst="rightArrow">
            <a:avLst>
              <a:gd name="adj1" fmla="val 50000"/>
              <a:gd name="adj2" fmla="val 162540"/>
            </a:avLst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37897" name="Rectangle 425">
            <a:extLst>
              <a:ext uri="{FF2B5EF4-FFF2-40B4-BE49-F238E27FC236}">
                <a16:creationId xmlns:a16="http://schemas.microsoft.com/office/drawing/2014/main" id="{F7847F00-3FB0-4A57-8D6C-335CE55F1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6343650"/>
            <a:ext cx="1763713" cy="238125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0" tIns="44446" rIns="90480" bIns="44446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400">
                <a:latin typeface="Tahoma" panose="020B0604030504040204" pitchFamily="34" charset="0"/>
                <a:ea typeface="宋体" panose="02010600030101010101" pitchFamily="2" charset="-122"/>
              </a:rPr>
              <a:t>Personal Device</a:t>
            </a:r>
          </a:p>
        </p:txBody>
      </p:sp>
      <p:sp>
        <p:nvSpPr>
          <p:cNvPr id="37898" name="Rectangle 426">
            <a:extLst>
              <a:ext uri="{FF2B5EF4-FFF2-40B4-BE49-F238E27FC236}">
                <a16:creationId xmlns:a16="http://schemas.microsoft.com/office/drawing/2014/main" id="{996FFB3D-63F8-4FFB-A71D-9DAF07689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8513" y="6343650"/>
            <a:ext cx="1752600" cy="38735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0" tIns="44446" rIns="90480" bIns="44446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7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400">
                <a:latin typeface="Tahoma" panose="020B0604030504040204" pitchFamily="34" charset="0"/>
                <a:ea typeface="宋体" panose="02010600030101010101" pitchFamily="2" charset="-122"/>
              </a:rPr>
              <a:t>SMPs or SuperComputers</a:t>
            </a:r>
          </a:p>
        </p:txBody>
      </p:sp>
      <p:sp>
        <p:nvSpPr>
          <p:cNvPr id="37899" name="Rectangle 427">
            <a:extLst>
              <a:ext uri="{FF2B5EF4-FFF2-40B4-BE49-F238E27FC236}">
                <a16:creationId xmlns:a16="http://schemas.microsoft.com/office/drawing/2014/main" id="{6B9DEECC-205A-4077-B5B9-377EB45A4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2513" y="6346825"/>
            <a:ext cx="1077912" cy="430213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0" tIns="44446" rIns="90480" bIns="44446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55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400">
                <a:latin typeface="Tahoma" panose="020B0604030504040204" pitchFamily="34" charset="0"/>
                <a:ea typeface="宋体" panose="02010600030101010101" pitchFamily="2" charset="-122"/>
              </a:rPr>
              <a:t>Local</a:t>
            </a:r>
          </a:p>
          <a:p>
            <a:pPr algn="ctr">
              <a:lnSpc>
                <a:spcPct val="55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400">
                <a:latin typeface="Tahoma" panose="020B0604030504040204" pitchFamily="34" charset="0"/>
                <a:ea typeface="宋体" panose="02010600030101010101" pitchFamily="2" charset="-122"/>
              </a:rPr>
              <a:t>Cluster</a:t>
            </a:r>
          </a:p>
        </p:txBody>
      </p:sp>
      <p:sp>
        <p:nvSpPr>
          <p:cNvPr id="37900" name="Rectangle 428">
            <a:extLst>
              <a:ext uri="{FF2B5EF4-FFF2-40B4-BE49-F238E27FC236}">
                <a16:creationId xmlns:a16="http://schemas.microsoft.com/office/drawing/2014/main" id="{F93A1FCA-8051-4CC3-8795-B69A19F9A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1225" y="6343650"/>
            <a:ext cx="1411288" cy="430213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0" tIns="44446" rIns="90480" bIns="44446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55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400">
                <a:latin typeface="Tahoma" panose="020B0604030504040204" pitchFamily="34" charset="0"/>
                <a:ea typeface="宋体" panose="02010600030101010101" pitchFamily="2" charset="-122"/>
              </a:rPr>
              <a:t>Global</a:t>
            </a:r>
          </a:p>
          <a:p>
            <a:pPr algn="ctr">
              <a:lnSpc>
                <a:spcPct val="55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400">
                <a:latin typeface="Tahoma" panose="020B0604030504040204" pitchFamily="34" charset="0"/>
                <a:ea typeface="宋体" panose="02010600030101010101" pitchFamily="2" charset="-122"/>
              </a:rPr>
              <a:t>Grid</a:t>
            </a:r>
          </a:p>
        </p:txBody>
      </p:sp>
      <p:sp>
        <p:nvSpPr>
          <p:cNvPr id="37901" name="Rectangle 429">
            <a:extLst>
              <a:ext uri="{FF2B5EF4-FFF2-40B4-BE49-F238E27FC236}">
                <a16:creationId xmlns:a16="http://schemas.microsoft.com/office/drawing/2014/main" id="{0B219BB4-B239-4DD0-90C9-A14D0700AD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88" y="1573213"/>
            <a:ext cx="354012" cy="437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0" tIns="44446" rIns="90480" bIns="44446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 b="1">
                <a:solidFill>
                  <a:schemeClr val="hlink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</a:t>
            </a:r>
            <a:br>
              <a:rPr lang="en-US" altLang="en-US" sz="1400" b="1">
                <a:solidFill>
                  <a:schemeClr val="hlink"/>
                </a:solidFill>
                <a:latin typeface="Tahoma" panose="020B0604030504040204" pitchFamily="34" charset="0"/>
                <a:ea typeface="宋体" panose="02010600030101010101" pitchFamily="2" charset="-122"/>
              </a:rPr>
            </a:br>
            <a:r>
              <a:rPr lang="en-US" altLang="en-US" sz="1400" b="1">
                <a:solidFill>
                  <a:schemeClr val="hlink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E</a:t>
            </a:r>
            <a:br>
              <a:rPr lang="en-US" altLang="en-US" sz="1400" b="1">
                <a:solidFill>
                  <a:schemeClr val="hlink"/>
                </a:solidFill>
                <a:latin typeface="Tahoma" panose="020B0604030504040204" pitchFamily="34" charset="0"/>
                <a:ea typeface="宋体" panose="02010600030101010101" pitchFamily="2" charset="-122"/>
              </a:rPr>
            </a:br>
            <a:r>
              <a:rPr lang="en-US" altLang="en-US" sz="1400" b="1">
                <a:solidFill>
                  <a:schemeClr val="hlink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R</a:t>
            </a:r>
            <a:br>
              <a:rPr lang="en-US" altLang="en-US" sz="1400" b="1">
                <a:solidFill>
                  <a:schemeClr val="hlink"/>
                </a:solidFill>
                <a:latin typeface="Tahoma" panose="020B0604030504040204" pitchFamily="34" charset="0"/>
                <a:ea typeface="宋体" panose="02010600030101010101" pitchFamily="2" charset="-122"/>
              </a:rPr>
            </a:br>
            <a:r>
              <a:rPr lang="en-US" altLang="en-US" sz="1400" b="1">
                <a:solidFill>
                  <a:schemeClr val="hlink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V</a:t>
            </a:r>
            <a:br>
              <a:rPr lang="en-US" altLang="en-US" sz="1400" b="1">
                <a:solidFill>
                  <a:schemeClr val="hlink"/>
                </a:solidFill>
                <a:latin typeface="Tahoma" panose="020B0604030504040204" pitchFamily="34" charset="0"/>
                <a:ea typeface="宋体" panose="02010600030101010101" pitchFamily="2" charset="-122"/>
              </a:rPr>
            </a:br>
            <a:r>
              <a:rPr lang="en-US" altLang="en-US" sz="1400" b="1">
                <a:solidFill>
                  <a:schemeClr val="hlink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I</a:t>
            </a:r>
            <a:br>
              <a:rPr lang="en-US" altLang="en-US" sz="1400" b="1">
                <a:solidFill>
                  <a:schemeClr val="hlink"/>
                </a:solidFill>
                <a:latin typeface="Tahoma" panose="020B0604030504040204" pitchFamily="34" charset="0"/>
                <a:ea typeface="宋体" panose="02010600030101010101" pitchFamily="2" charset="-122"/>
              </a:rPr>
            </a:br>
            <a:r>
              <a:rPr lang="en-US" altLang="en-US" sz="1400" b="1">
                <a:solidFill>
                  <a:schemeClr val="hlink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C</a:t>
            </a:r>
            <a:br>
              <a:rPr lang="en-US" altLang="en-US" sz="1400" b="1">
                <a:solidFill>
                  <a:schemeClr val="hlink"/>
                </a:solidFill>
                <a:latin typeface="Tahoma" panose="020B0604030504040204" pitchFamily="34" charset="0"/>
                <a:ea typeface="宋体" panose="02010600030101010101" pitchFamily="2" charset="-122"/>
              </a:rPr>
            </a:br>
            <a:r>
              <a:rPr lang="en-US" altLang="en-US" sz="1400" b="1">
                <a:solidFill>
                  <a:schemeClr val="hlink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E</a:t>
            </a:r>
            <a:br>
              <a:rPr lang="en-US" altLang="en-US" sz="1400" b="1">
                <a:solidFill>
                  <a:schemeClr val="hlink"/>
                </a:solidFill>
                <a:latin typeface="Tahoma" panose="020B0604030504040204" pitchFamily="34" charset="0"/>
                <a:ea typeface="宋体" panose="02010600030101010101" pitchFamily="2" charset="-122"/>
              </a:rPr>
            </a:br>
            <a:r>
              <a:rPr lang="en-US" altLang="en-US" sz="1400" b="1">
                <a:solidFill>
                  <a:schemeClr val="hlink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>
                <a:ea typeface="宋体" panose="02010600030101010101" pitchFamily="2" charset="-122"/>
              </a:rPr>
              <a:t>+</a:t>
            </a:r>
          </a:p>
          <a:p>
            <a:pPr>
              <a:lnSpc>
                <a:spcPct val="8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>
                <a:ea typeface="宋体" panose="02010600030101010101" pitchFamily="2" charset="-122"/>
              </a:rPr>
              <a:t>PERFORMANCE</a:t>
            </a:r>
          </a:p>
        </p:txBody>
      </p:sp>
      <p:sp>
        <p:nvSpPr>
          <p:cNvPr id="37902" name="Rectangle 430">
            <a:extLst>
              <a:ext uri="{FF2B5EF4-FFF2-40B4-BE49-F238E27FC236}">
                <a16:creationId xmlns:a16="http://schemas.microsoft.com/office/drawing/2014/main" id="{C1839D8B-82FA-414F-830A-459069F37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1650" y="544513"/>
            <a:ext cx="7773988" cy="815975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88898" tIns="44449" rIns="88898" bIns="44449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ct val="70000"/>
              </a:lnSpc>
              <a:spcBef>
                <a:spcPct val="0"/>
              </a:spcBef>
              <a:buClrTx/>
              <a:buFontTx/>
              <a:buNone/>
            </a:pPr>
            <a:endParaRPr lang="en-AU" altLang="en-US" sz="2400" b="1">
              <a:solidFill>
                <a:schemeClr val="tx2"/>
              </a:solidFill>
            </a:endParaRPr>
          </a:p>
        </p:txBody>
      </p:sp>
      <p:sp>
        <p:nvSpPr>
          <p:cNvPr id="37903" name="Text Box 431">
            <a:extLst>
              <a:ext uri="{FF2B5EF4-FFF2-40B4-BE49-F238E27FC236}">
                <a16:creationId xmlns:a16="http://schemas.microsoft.com/office/drawing/2014/main" id="{D70E6B1C-E0A3-4069-A141-6DCBAA365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43788" y="6343650"/>
            <a:ext cx="1304925" cy="514350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8898" tIns="44449" rIns="88898" bIns="44449">
            <a:spAutoFit/>
          </a:bodyPr>
          <a:lstStyle>
            <a:lvl1pPr defTabSz="906463"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6463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6463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6463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6463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6463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6463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6463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6463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latin typeface="Tahoma" panose="020B0604030504040204" pitchFamily="34" charset="0"/>
                <a:ea typeface="宋体" panose="02010600030101010101" pitchFamily="2" charset="-122"/>
              </a:rPr>
              <a:t>Inter Planet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latin typeface="Tahoma" panose="020B0604030504040204" pitchFamily="34" charset="0"/>
                <a:ea typeface="宋体" panose="02010600030101010101" pitchFamily="2" charset="-122"/>
              </a:rPr>
              <a:t>Grid</a:t>
            </a:r>
          </a:p>
        </p:txBody>
      </p:sp>
      <p:pic>
        <p:nvPicPr>
          <p:cNvPr id="37904" name="Picture 432" descr="IPN">
            <a:extLst>
              <a:ext uri="{FF2B5EF4-FFF2-40B4-BE49-F238E27FC236}">
                <a16:creationId xmlns:a16="http://schemas.microsoft.com/office/drawing/2014/main" id="{B5E499EB-4513-4BE0-BF0D-D4392DF23A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925" y="322263"/>
            <a:ext cx="1512888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905" name="Text Box 433">
            <a:extLst>
              <a:ext uri="{FF2B5EF4-FFF2-40B4-BE49-F238E27FC236}">
                <a16:creationId xmlns:a16="http://schemas.microsoft.com/office/drawing/2014/main" id="{6D749C07-ED6E-40D3-9A1F-F201CB156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3200" y="3829050"/>
            <a:ext cx="1225550" cy="200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8898" tIns="44449" rIns="88898" bIns="44449">
            <a:spAutoFit/>
          </a:bodyPr>
          <a:lstStyle>
            <a:lvl1pPr defTabSz="906463"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6463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6463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6463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6463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6463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6463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6463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6463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</a:pPr>
            <a:r>
              <a:rPr lang="en-US" altLang="en-US" sz="1400" b="1">
                <a:ea typeface="宋体" panose="02010600030101010101" pitchFamily="2" charset="-122"/>
              </a:rPr>
              <a:t>Individual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</a:pPr>
            <a:r>
              <a:rPr lang="en-US" altLang="en-US" sz="1400" b="1">
                <a:ea typeface="宋体" panose="02010600030101010101" pitchFamily="2" charset="-122"/>
              </a:rPr>
              <a:t>Group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</a:pPr>
            <a:r>
              <a:rPr lang="en-US" altLang="en-US" sz="1400" b="1">
                <a:ea typeface="宋体" panose="02010600030101010101" pitchFamily="2" charset="-122"/>
              </a:rPr>
              <a:t>Department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</a:pPr>
            <a:r>
              <a:rPr lang="en-US" altLang="en-US" sz="1400" b="1">
                <a:ea typeface="宋体" panose="02010600030101010101" pitchFamily="2" charset="-122"/>
              </a:rPr>
              <a:t>Campus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</a:pPr>
            <a:r>
              <a:rPr lang="en-US" altLang="en-US" sz="1400" b="1">
                <a:ea typeface="宋体" panose="02010600030101010101" pitchFamily="2" charset="-122"/>
              </a:rPr>
              <a:t>State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</a:pPr>
            <a:r>
              <a:rPr lang="en-US" altLang="en-US" sz="1400" b="1">
                <a:ea typeface="宋体" panose="02010600030101010101" pitchFamily="2" charset="-122"/>
              </a:rPr>
              <a:t>National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</a:pPr>
            <a:r>
              <a:rPr lang="en-US" altLang="en-US" sz="1400" b="1">
                <a:ea typeface="宋体" panose="02010600030101010101" pitchFamily="2" charset="-122"/>
              </a:rPr>
              <a:t>Globe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</a:pPr>
            <a:r>
              <a:rPr lang="en-US" altLang="en-US" sz="1400" b="1">
                <a:ea typeface="宋体" panose="02010600030101010101" pitchFamily="2" charset="-122"/>
              </a:rPr>
              <a:t>Inter Planet</a:t>
            </a:r>
          </a:p>
          <a:p>
            <a:pPr>
              <a:lnSpc>
                <a:spcPct val="100000"/>
              </a:lnSpc>
              <a:spcBef>
                <a:spcPct val="0"/>
              </a:spcBef>
              <a:buClrTx/>
            </a:pPr>
            <a:r>
              <a:rPr lang="en-US" altLang="en-US" sz="1400" b="1">
                <a:ea typeface="宋体" panose="02010600030101010101" pitchFamily="2" charset="-122"/>
              </a:rPr>
              <a:t>Universe</a:t>
            </a:r>
            <a:endParaRPr lang="en-US" altLang="en-US" sz="3500" b="1">
              <a:ea typeface="宋体" panose="02010600030101010101" pitchFamily="2" charset="-122"/>
            </a:endParaRPr>
          </a:p>
        </p:txBody>
      </p:sp>
      <p:sp>
        <p:nvSpPr>
          <p:cNvPr id="37906" name="Rectangle 434">
            <a:extLst>
              <a:ext uri="{FF2B5EF4-FFF2-40B4-BE49-F238E27FC236}">
                <a16:creationId xmlns:a16="http://schemas.microsoft.com/office/drawing/2014/main" id="{1B072FB3-B187-4FB4-816D-9E735C437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57950" y="3429000"/>
            <a:ext cx="2554288" cy="33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8898" tIns="44449" rIns="88898" bIns="44449">
            <a:spAutoFit/>
          </a:bodyPr>
          <a:lstStyle>
            <a:lvl1pPr defTabSz="906463"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06463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06463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06463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06463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06463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06463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06463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06463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600" b="1" u="sng">
                <a:solidFill>
                  <a:schemeClr val="hlink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Administrative Barriers</a:t>
            </a:r>
          </a:p>
        </p:txBody>
      </p:sp>
      <p:graphicFrame>
        <p:nvGraphicFramePr>
          <p:cNvPr id="37907" name="Object 435">
            <a:extLst>
              <a:ext uri="{FF2B5EF4-FFF2-40B4-BE49-F238E27FC236}">
                <a16:creationId xmlns:a16="http://schemas.microsoft.com/office/drawing/2014/main" id="{5A9A3A3D-76B6-46FA-9A95-9D559AA7F40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30825" y="4251325"/>
          <a:ext cx="1111250" cy="920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lip" r:id="rId10" imgW="4046538" imgH="3352800" progId="MS_ClipArt_Gallery.2">
                  <p:embed/>
                </p:oleObj>
              </mc:Choice>
              <mc:Fallback>
                <p:oleObj name="Clip" r:id="rId10" imgW="4046538" imgH="3352800" progId="MS_ClipArt_Gallery.2">
                  <p:embed/>
                  <p:pic>
                    <p:nvPicPr>
                      <p:cNvPr id="0" name="Object 4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0825" y="4251325"/>
                        <a:ext cx="1111250" cy="920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7908" name="Group 436">
            <a:extLst>
              <a:ext uri="{FF2B5EF4-FFF2-40B4-BE49-F238E27FC236}">
                <a16:creationId xmlns:a16="http://schemas.microsoft.com/office/drawing/2014/main" id="{64B59BBB-F99D-4DA5-956B-D56CEA6ADDED}"/>
              </a:ext>
            </a:extLst>
          </p:cNvPr>
          <p:cNvGrpSpPr>
            <a:grpSpLocks/>
          </p:cNvGrpSpPr>
          <p:nvPr/>
        </p:nvGrpSpPr>
        <p:grpSpPr bwMode="auto">
          <a:xfrm>
            <a:off x="6070600" y="4438650"/>
            <a:ext cx="449263" cy="350838"/>
            <a:chOff x="3824" y="2640"/>
            <a:chExt cx="283" cy="221"/>
          </a:xfrm>
        </p:grpSpPr>
        <p:sp>
          <p:nvSpPr>
            <p:cNvPr id="37972" name="Rectangle 437">
              <a:extLst>
                <a:ext uri="{FF2B5EF4-FFF2-40B4-BE49-F238E27FC236}">
                  <a16:creationId xmlns:a16="http://schemas.microsoft.com/office/drawing/2014/main" id="{4BEB6371-5016-4DED-A57D-D2DE08C34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24" y="2801"/>
              <a:ext cx="283" cy="6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2400"/>
            </a:p>
          </p:txBody>
        </p:sp>
        <p:sp>
          <p:nvSpPr>
            <p:cNvPr id="37973" name="Rectangle 438">
              <a:extLst>
                <a:ext uri="{FF2B5EF4-FFF2-40B4-BE49-F238E27FC236}">
                  <a16:creationId xmlns:a16="http://schemas.microsoft.com/office/drawing/2014/main" id="{5D7A3ACC-6CD7-45A7-A3F1-CED8B4617B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0" y="2640"/>
              <a:ext cx="160" cy="157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2400"/>
            </a:p>
          </p:txBody>
        </p:sp>
        <p:sp>
          <p:nvSpPr>
            <p:cNvPr id="37974" name="AutoShape 439">
              <a:extLst>
                <a:ext uri="{FF2B5EF4-FFF2-40B4-BE49-F238E27FC236}">
                  <a16:creationId xmlns:a16="http://schemas.microsoft.com/office/drawing/2014/main" id="{F8777291-CC04-40CA-BC2C-0AA4166530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96" y="2653"/>
              <a:ext cx="136" cy="131"/>
            </a:xfrm>
            <a:prstGeom prst="roundRect">
              <a:avLst>
                <a:gd name="adj" fmla="val 12486"/>
              </a:avLst>
            </a:prstGeom>
            <a:solidFill>
              <a:srgbClr val="990099"/>
            </a:solidFill>
            <a:ln w="12700">
              <a:solidFill>
                <a:srgbClr val="76319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GB" altLang="en-US" sz="1600">
                <a:latin typeface="Tahom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7909" name="Rectangle 440">
            <a:extLst>
              <a:ext uri="{FF2B5EF4-FFF2-40B4-BE49-F238E27FC236}">
                <a16:creationId xmlns:a16="http://schemas.microsoft.com/office/drawing/2014/main" id="{101E1485-50B9-44F3-BC07-5435483861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2163" y="6346825"/>
            <a:ext cx="1428750" cy="430213"/>
          </a:xfrm>
          <a:prstGeom prst="rect">
            <a:avLst/>
          </a:prstGeom>
          <a:solidFill>
            <a:srgbClr val="CC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480" tIns="44446" rIns="90480" bIns="44446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55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400">
                <a:latin typeface="Tahoma" panose="020B0604030504040204" pitchFamily="34" charset="0"/>
                <a:ea typeface="宋体" panose="02010600030101010101" pitchFamily="2" charset="-122"/>
              </a:rPr>
              <a:t>Enterprise</a:t>
            </a:r>
          </a:p>
          <a:p>
            <a:pPr algn="ctr">
              <a:lnSpc>
                <a:spcPct val="55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400">
                <a:latin typeface="Tahoma" panose="020B0604030504040204" pitchFamily="34" charset="0"/>
                <a:ea typeface="宋体" panose="02010600030101010101" pitchFamily="2" charset="-122"/>
              </a:rPr>
              <a:t>Cluster/Grid</a:t>
            </a:r>
          </a:p>
        </p:txBody>
      </p:sp>
      <p:grpSp>
        <p:nvGrpSpPr>
          <p:cNvPr id="37910" name="Group 441">
            <a:extLst>
              <a:ext uri="{FF2B5EF4-FFF2-40B4-BE49-F238E27FC236}">
                <a16:creationId xmlns:a16="http://schemas.microsoft.com/office/drawing/2014/main" id="{BDB4953D-6F25-408A-963A-9800E1ED1423}"/>
              </a:ext>
            </a:extLst>
          </p:cNvPr>
          <p:cNvGrpSpPr>
            <a:grpSpLocks/>
          </p:cNvGrpSpPr>
          <p:nvPr/>
        </p:nvGrpSpPr>
        <p:grpSpPr bwMode="auto">
          <a:xfrm>
            <a:off x="4960938" y="2916238"/>
            <a:ext cx="309562" cy="447675"/>
            <a:chOff x="4473" y="1640"/>
            <a:chExt cx="212" cy="282"/>
          </a:xfrm>
        </p:grpSpPr>
        <p:sp>
          <p:nvSpPr>
            <p:cNvPr id="37953" name="Rectangle 442">
              <a:extLst>
                <a:ext uri="{FF2B5EF4-FFF2-40B4-BE49-F238E27FC236}">
                  <a16:creationId xmlns:a16="http://schemas.microsoft.com/office/drawing/2014/main" id="{B314DEEB-27A1-4D9E-98F8-948B7FDD2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4" y="1764"/>
              <a:ext cx="95" cy="41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2400"/>
            </a:p>
          </p:txBody>
        </p:sp>
        <p:grpSp>
          <p:nvGrpSpPr>
            <p:cNvPr id="37954" name="Group 443">
              <a:extLst>
                <a:ext uri="{FF2B5EF4-FFF2-40B4-BE49-F238E27FC236}">
                  <a16:creationId xmlns:a16="http://schemas.microsoft.com/office/drawing/2014/main" id="{191534C5-E422-47DE-BD37-376F7A3C71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3" y="1805"/>
              <a:ext cx="212" cy="117"/>
              <a:chOff x="4473" y="1805"/>
              <a:chExt cx="212" cy="117"/>
            </a:xfrm>
          </p:grpSpPr>
          <p:sp>
            <p:nvSpPr>
              <p:cNvPr id="37964" name="Line 444">
                <a:extLst>
                  <a:ext uri="{FF2B5EF4-FFF2-40B4-BE49-F238E27FC236}">
                    <a16:creationId xmlns:a16="http://schemas.microsoft.com/office/drawing/2014/main" id="{77210158-56B5-4CE4-9B34-3885FB7FE2B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85" y="1806"/>
                <a:ext cx="41" cy="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65" name="Line 445">
                <a:extLst>
                  <a:ext uri="{FF2B5EF4-FFF2-40B4-BE49-F238E27FC236}">
                    <a16:creationId xmlns:a16="http://schemas.microsoft.com/office/drawing/2014/main" id="{4B57E32B-3977-41F8-9529-12BA368EA5F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2" y="1807"/>
                <a:ext cx="0" cy="6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66" name="Line 446">
                <a:extLst>
                  <a:ext uri="{FF2B5EF4-FFF2-40B4-BE49-F238E27FC236}">
                    <a16:creationId xmlns:a16="http://schemas.microsoft.com/office/drawing/2014/main" id="{F8246D96-E7FD-435C-9DCF-D34F3644B1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07" y="1805"/>
                <a:ext cx="0" cy="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67" name="Rectangle 447">
                <a:extLst>
                  <a:ext uri="{FF2B5EF4-FFF2-40B4-BE49-F238E27FC236}">
                    <a16:creationId xmlns:a16="http://schemas.microsoft.com/office/drawing/2014/main" id="{3EAA3B61-68CB-413E-B1B4-972508990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3" y="1878"/>
                <a:ext cx="17" cy="40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7968" name="Rectangle 448">
                <a:extLst>
                  <a:ext uri="{FF2B5EF4-FFF2-40B4-BE49-F238E27FC236}">
                    <a16:creationId xmlns:a16="http://schemas.microsoft.com/office/drawing/2014/main" id="{3C5DEA30-A058-4D05-A149-6C6515DA98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1" y="1875"/>
                <a:ext cx="20" cy="47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7969" name="Rectangle 449">
                <a:extLst>
                  <a:ext uri="{FF2B5EF4-FFF2-40B4-BE49-F238E27FC236}">
                    <a16:creationId xmlns:a16="http://schemas.microsoft.com/office/drawing/2014/main" id="{1551FC8F-415A-46AC-B557-1F4D881BD5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6" y="1873"/>
                <a:ext cx="18" cy="48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7970" name="Rectangle 450">
                <a:extLst>
                  <a:ext uri="{FF2B5EF4-FFF2-40B4-BE49-F238E27FC236}">
                    <a16:creationId xmlns:a16="http://schemas.microsoft.com/office/drawing/2014/main" id="{59AB4E82-255D-436E-9F74-7CF8B95905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7" y="1878"/>
                <a:ext cx="18" cy="40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7971" name="Line 451">
                <a:extLst>
                  <a:ext uri="{FF2B5EF4-FFF2-40B4-BE49-F238E27FC236}">
                    <a16:creationId xmlns:a16="http://schemas.microsoft.com/office/drawing/2014/main" id="{6E71BAC1-0462-48FD-9812-90DCFB59C2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624" y="1806"/>
                <a:ext cx="60" cy="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7955" name="Group 452">
              <a:extLst>
                <a:ext uri="{FF2B5EF4-FFF2-40B4-BE49-F238E27FC236}">
                  <a16:creationId xmlns:a16="http://schemas.microsoft.com/office/drawing/2014/main" id="{E87FB993-8FEA-440F-B441-C5BCDB86C7C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3" y="1640"/>
              <a:ext cx="212" cy="109"/>
              <a:chOff x="4473" y="1640"/>
              <a:chExt cx="212" cy="109"/>
            </a:xfrm>
          </p:grpSpPr>
          <p:sp>
            <p:nvSpPr>
              <p:cNvPr id="37956" name="Line 453">
                <a:extLst>
                  <a:ext uri="{FF2B5EF4-FFF2-40B4-BE49-F238E27FC236}">
                    <a16:creationId xmlns:a16="http://schemas.microsoft.com/office/drawing/2014/main" id="{DE1BBD6C-1720-411E-ADDC-E28D9597B2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85" y="1692"/>
                <a:ext cx="41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57" name="Line 454">
                <a:extLst>
                  <a:ext uri="{FF2B5EF4-FFF2-40B4-BE49-F238E27FC236}">
                    <a16:creationId xmlns:a16="http://schemas.microsoft.com/office/drawing/2014/main" id="{9DC57956-F4BD-4C7F-B2CA-060CC2BAA0B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52" y="16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58" name="Line 455">
                <a:extLst>
                  <a:ext uri="{FF2B5EF4-FFF2-40B4-BE49-F238E27FC236}">
                    <a16:creationId xmlns:a16="http://schemas.microsoft.com/office/drawing/2014/main" id="{CB6D934B-BB2E-4184-B64E-9C327BA3BA5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7" y="1696"/>
                <a:ext cx="0" cy="5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59" name="Rectangle 456">
                <a:extLst>
                  <a:ext uri="{FF2B5EF4-FFF2-40B4-BE49-F238E27FC236}">
                    <a16:creationId xmlns:a16="http://schemas.microsoft.com/office/drawing/2014/main" id="{EB59FD8F-F626-4204-B991-F53E34A8D6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3" y="1644"/>
                <a:ext cx="17" cy="40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7960" name="Rectangle 457">
                <a:extLst>
                  <a:ext uri="{FF2B5EF4-FFF2-40B4-BE49-F238E27FC236}">
                    <a16:creationId xmlns:a16="http://schemas.microsoft.com/office/drawing/2014/main" id="{1CD744A6-24DC-4F29-BD77-7CA5F37676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1" y="1640"/>
                <a:ext cx="20" cy="48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7961" name="Rectangle 458">
                <a:extLst>
                  <a:ext uri="{FF2B5EF4-FFF2-40B4-BE49-F238E27FC236}">
                    <a16:creationId xmlns:a16="http://schemas.microsoft.com/office/drawing/2014/main" id="{5A0993EE-6B7B-484D-B1A8-4DD1A2F55F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6" y="1643"/>
                <a:ext cx="18" cy="47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7962" name="Rectangle 459">
                <a:extLst>
                  <a:ext uri="{FF2B5EF4-FFF2-40B4-BE49-F238E27FC236}">
                    <a16:creationId xmlns:a16="http://schemas.microsoft.com/office/drawing/2014/main" id="{52171C8F-BF11-4ECA-842A-F9FF2AE1D5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7" y="1644"/>
                <a:ext cx="18" cy="40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7963" name="Line 460">
                <a:extLst>
                  <a:ext uri="{FF2B5EF4-FFF2-40B4-BE49-F238E27FC236}">
                    <a16:creationId xmlns:a16="http://schemas.microsoft.com/office/drawing/2014/main" id="{9CAB3EDD-2417-4FEE-A282-B6B34162B0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24" y="1692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7911" name="Group 461">
            <a:extLst>
              <a:ext uri="{FF2B5EF4-FFF2-40B4-BE49-F238E27FC236}">
                <a16:creationId xmlns:a16="http://schemas.microsoft.com/office/drawing/2014/main" id="{927D933F-2AA0-4F3F-831A-78C12988429E}"/>
              </a:ext>
            </a:extLst>
          </p:cNvPr>
          <p:cNvGrpSpPr>
            <a:grpSpLocks/>
          </p:cNvGrpSpPr>
          <p:nvPr/>
        </p:nvGrpSpPr>
        <p:grpSpPr bwMode="auto">
          <a:xfrm>
            <a:off x="5553075" y="2768600"/>
            <a:ext cx="309563" cy="447675"/>
            <a:chOff x="4473" y="1640"/>
            <a:chExt cx="212" cy="282"/>
          </a:xfrm>
        </p:grpSpPr>
        <p:sp>
          <p:nvSpPr>
            <p:cNvPr id="37934" name="Rectangle 462">
              <a:extLst>
                <a:ext uri="{FF2B5EF4-FFF2-40B4-BE49-F238E27FC236}">
                  <a16:creationId xmlns:a16="http://schemas.microsoft.com/office/drawing/2014/main" id="{E6158444-4556-4A69-AA5A-53ED93FA8C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4" y="1764"/>
              <a:ext cx="95" cy="41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2400"/>
            </a:p>
          </p:txBody>
        </p:sp>
        <p:grpSp>
          <p:nvGrpSpPr>
            <p:cNvPr id="37935" name="Group 463">
              <a:extLst>
                <a:ext uri="{FF2B5EF4-FFF2-40B4-BE49-F238E27FC236}">
                  <a16:creationId xmlns:a16="http://schemas.microsoft.com/office/drawing/2014/main" id="{037866F5-3A84-483A-B5C6-EF2FFD93C1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3" y="1805"/>
              <a:ext cx="212" cy="117"/>
              <a:chOff x="4473" y="1805"/>
              <a:chExt cx="212" cy="117"/>
            </a:xfrm>
          </p:grpSpPr>
          <p:sp>
            <p:nvSpPr>
              <p:cNvPr id="37945" name="Line 464">
                <a:extLst>
                  <a:ext uri="{FF2B5EF4-FFF2-40B4-BE49-F238E27FC236}">
                    <a16:creationId xmlns:a16="http://schemas.microsoft.com/office/drawing/2014/main" id="{79B9D843-0C7D-43B9-B0DC-3E5E843B3F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85" y="1806"/>
                <a:ext cx="41" cy="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46" name="Line 465">
                <a:extLst>
                  <a:ext uri="{FF2B5EF4-FFF2-40B4-BE49-F238E27FC236}">
                    <a16:creationId xmlns:a16="http://schemas.microsoft.com/office/drawing/2014/main" id="{10323B7D-4116-41B5-B8BD-0300A4291E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2" y="1807"/>
                <a:ext cx="0" cy="6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47" name="Line 466">
                <a:extLst>
                  <a:ext uri="{FF2B5EF4-FFF2-40B4-BE49-F238E27FC236}">
                    <a16:creationId xmlns:a16="http://schemas.microsoft.com/office/drawing/2014/main" id="{052F4FCF-63E0-448B-A9ED-A5783BB793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07" y="1805"/>
                <a:ext cx="0" cy="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48" name="Rectangle 467">
                <a:extLst>
                  <a:ext uri="{FF2B5EF4-FFF2-40B4-BE49-F238E27FC236}">
                    <a16:creationId xmlns:a16="http://schemas.microsoft.com/office/drawing/2014/main" id="{11E4A30F-CFE2-4816-8E5E-8AC9AF445B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3" y="1878"/>
                <a:ext cx="17" cy="40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7949" name="Rectangle 468">
                <a:extLst>
                  <a:ext uri="{FF2B5EF4-FFF2-40B4-BE49-F238E27FC236}">
                    <a16:creationId xmlns:a16="http://schemas.microsoft.com/office/drawing/2014/main" id="{2C12AB97-5E7E-4797-A7EA-750D64AC26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1" y="1875"/>
                <a:ext cx="20" cy="47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7950" name="Rectangle 469">
                <a:extLst>
                  <a:ext uri="{FF2B5EF4-FFF2-40B4-BE49-F238E27FC236}">
                    <a16:creationId xmlns:a16="http://schemas.microsoft.com/office/drawing/2014/main" id="{A7E3F34F-A3B4-44DD-B6EE-1D12E56DBE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6" y="1873"/>
                <a:ext cx="18" cy="48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7951" name="Rectangle 470">
                <a:extLst>
                  <a:ext uri="{FF2B5EF4-FFF2-40B4-BE49-F238E27FC236}">
                    <a16:creationId xmlns:a16="http://schemas.microsoft.com/office/drawing/2014/main" id="{A8DB9C00-1E71-42A9-AB70-C145507057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7" y="1878"/>
                <a:ext cx="18" cy="40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7952" name="Line 471">
                <a:extLst>
                  <a:ext uri="{FF2B5EF4-FFF2-40B4-BE49-F238E27FC236}">
                    <a16:creationId xmlns:a16="http://schemas.microsoft.com/office/drawing/2014/main" id="{A51E22AF-B9EE-4B20-AA5C-A069690098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624" y="1806"/>
                <a:ext cx="60" cy="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7936" name="Group 472">
              <a:extLst>
                <a:ext uri="{FF2B5EF4-FFF2-40B4-BE49-F238E27FC236}">
                  <a16:creationId xmlns:a16="http://schemas.microsoft.com/office/drawing/2014/main" id="{3382CDEB-2FCE-4581-936F-8255926203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3" y="1640"/>
              <a:ext cx="212" cy="109"/>
              <a:chOff x="4473" y="1640"/>
              <a:chExt cx="212" cy="109"/>
            </a:xfrm>
          </p:grpSpPr>
          <p:sp>
            <p:nvSpPr>
              <p:cNvPr id="37937" name="Line 473">
                <a:extLst>
                  <a:ext uri="{FF2B5EF4-FFF2-40B4-BE49-F238E27FC236}">
                    <a16:creationId xmlns:a16="http://schemas.microsoft.com/office/drawing/2014/main" id="{6E4B8D3B-424C-40E6-98FE-8901C8919E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85" y="1692"/>
                <a:ext cx="41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38" name="Line 474">
                <a:extLst>
                  <a:ext uri="{FF2B5EF4-FFF2-40B4-BE49-F238E27FC236}">
                    <a16:creationId xmlns:a16="http://schemas.microsoft.com/office/drawing/2014/main" id="{EE01BD3F-2B17-4477-91BF-345AE99908F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52" y="16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39" name="Line 475">
                <a:extLst>
                  <a:ext uri="{FF2B5EF4-FFF2-40B4-BE49-F238E27FC236}">
                    <a16:creationId xmlns:a16="http://schemas.microsoft.com/office/drawing/2014/main" id="{B1746A62-20AD-4A78-BF72-B7BFE1A4CD8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7" y="1696"/>
                <a:ext cx="0" cy="5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40" name="Rectangle 476">
                <a:extLst>
                  <a:ext uri="{FF2B5EF4-FFF2-40B4-BE49-F238E27FC236}">
                    <a16:creationId xmlns:a16="http://schemas.microsoft.com/office/drawing/2014/main" id="{1B53ECAF-3192-425C-B281-8AC2C83F21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3" y="1644"/>
                <a:ext cx="17" cy="40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7941" name="Rectangle 477">
                <a:extLst>
                  <a:ext uri="{FF2B5EF4-FFF2-40B4-BE49-F238E27FC236}">
                    <a16:creationId xmlns:a16="http://schemas.microsoft.com/office/drawing/2014/main" id="{BD9A4C18-0B9B-426B-BCDE-D38870CB0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1" y="1640"/>
                <a:ext cx="20" cy="48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7942" name="Rectangle 478">
                <a:extLst>
                  <a:ext uri="{FF2B5EF4-FFF2-40B4-BE49-F238E27FC236}">
                    <a16:creationId xmlns:a16="http://schemas.microsoft.com/office/drawing/2014/main" id="{46DC43E1-335D-43AC-AE64-404D6E1EFE2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6" y="1643"/>
                <a:ext cx="18" cy="47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7943" name="Rectangle 479">
                <a:extLst>
                  <a:ext uri="{FF2B5EF4-FFF2-40B4-BE49-F238E27FC236}">
                    <a16:creationId xmlns:a16="http://schemas.microsoft.com/office/drawing/2014/main" id="{2FDBE63B-E04B-4AFC-9820-731B6F6033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7" y="1644"/>
                <a:ext cx="18" cy="40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7944" name="Line 480">
                <a:extLst>
                  <a:ext uri="{FF2B5EF4-FFF2-40B4-BE49-F238E27FC236}">
                    <a16:creationId xmlns:a16="http://schemas.microsoft.com/office/drawing/2014/main" id="{C94FA42F-313A-4C44-BD2C-9D5F0061F64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24" y="1692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37912" name="Group 481">
            <a:extLst>
              <a:ext uri="{FF2B5EF4-FFF2-40B4-BE49-F238E27FC236}">
                <a16:creationId xmlns:a16="http://schemas.microsoft.com/office/drawing/2014/main" id="{55A249B4-800A-4DB1-A235-C968F8474254}"/>
              </a:ext>
            </a:extLst>
          </p:cNvPr>
          <p:cNvGrpSpPr>
            <a:grpSpLocks/>
          </p:cNvGrpSpPr>
          <p:nvPr/>
        </p:nvGrpSpPr>
        <p:grpSpPr bwMode="auto">
          <a:xfrm>
            <a:off x="4813300" y="1508125"/>
            <a:ext cx="309563" cy="447675"/>
            <a:chOff x="4473" y="1640"/>
            <a:chExt cx="212" cy="282"/>
          </a:xfrm>
        </p:grpSpPr>
        <p:sp>
          <p:nvSpPr>
            <p:cNvPr id="37915" name="Rectangle 482">
              <a:extLst>
                <a:ext uri="{FF2B5EF4-FFF2-40B4-BE49-F238E27FC236}">
                  <a16:creationId xmlns:a16="http://schemas.microsoft.com/office/drawing/2014/main" id="{98F88B05-FD33-41C9-BE1E-5A65A73F89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34" y="1764"/>
              <a:ext cx="95" cy="41"/>
            </a:xfrm>
            <a:prstGeom prst="rect">
              <a:avLst/>
            </a:prstGeom>
            <a:solidFill>
              <a:srgbClr val="FF0000"/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2400"/>
            </a:p>
          </p:txBody>
        </p:sp>
        <p:grpSp>
          <p:nvGrpSpPr>
            <p:cNvPr id="37916" name="Group 483">
              <a:extLst>
                <a:ext uri="{FF2B5EF4-FFF2-40B4-BE49-F238E27FC236}">
                  <a16:creationId xmlns:a16="http://schemas.microsoft.com/office/drawing/2014/main" id="{6FA7E79A-3CDD-44FF-BCDE-0272FDF8502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3" y="1805"/>
              <a:ext cx="212" cy="117"/>
              <a:chOff x="4473" y="1805"/>
              <a:chExt cx="212" cy="117"/>
            </a:xfrm>
          </p:grpSpPr>
          <p:sp>
            <p:nvSpPr>
              <p:cNvPr id="37926" name="Line 484">
                <a:extLst>
                  <a:ext uri="{FF2B5EF4-FFF2-40B4-BE49-F238E27FC236}">
                    <a16:creationId xmlns:a16="http://schemas.microsoft.com/office/drawing/2014/main" id="{00F7DADD-2ACA-43E1-8073-7D4195D750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485" y="1806"/>
                <a:ext cx="41" cy="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27" name="Line 485">
                <a:extLst>
                  <a:ext uri="{FF2B5EF4-FFF2-40B4-BE49-F238E27FC236}">
                    <a16:creationId xmlns:a16="http://schemas.microsoft.com/office/drawing/2014/main" id="{461ADBC8-43EC-435B-9B71-90BF36542E6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552" y="1807"/>
                <a:ext cx="0" cy="66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28" name="Line 486">
                <a:extLst>
                  <a:ext uri="{FF2B5EF4-FFF2-40B4-BE49-F238E27FC236}">
                    <a16:creationId xmlns:a16="http://schemas.microsoft.com/office/drawing/2014/main" id="{6136D4CC-969A-41ED-89BD-DF7AAB065F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07" y="1805"/>
                <a:ext cx="0" cy="7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29" name="Rectangle 487">
                <a:extLst>
                  <a:ext uri="{FF2B5EF4-FFF2-40B4-BE49-F238E27FC236}">
                    <a16:creationId xmlns:a16="http://schemas.microsoft.com/office/drawing/2014/main" id="{313D86BB-A0C3-47D3-AB4C-0C69A80CF4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3" y="1878"/>
                <a:ext cx="17" cy="40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7930" name="Rectangle 488">
                <a:extLst>
                  <a:ext uri="{FF2B5EF4-FFF2-40B4-BE49-F238E27FC236}">
                    <a16:creationId xmlns:a16="http://schemas.microsoft.com/office/drawing/2014/main" id="{1CAD9091-244B-45A2-AC19-BD8EDCD35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1" y="1875"/>
                <a:ext cx="20" cy="47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7931" name="Rectangle 489">
                <a:extLst>
                  <a:ext uri="{FF2B5EF4-FFF2-40B4-BE49-F238E27FC236}">
                    <a16:creationId xmlns:a16="http://schemas.microsoft.com/office/drawing/2014/main" id="{A337DA53-9385-4325-BE25-1A5347435D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6" y="1873"/>
                <a:ext cx="18" cy="48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7932" name="Rectangle 490">
                <a:extLst>
                  <a:ext uri="{FF2B5EF4-FFF2-40B4-BE49-F238E27FC236}">
                    <a16:creationId xmlns:a16="http://schemas.microsoft.com/office/drawing/2014/main" id="{AF1595FA-279B-443D-99F1-1F152B3EBF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7" y="1878"/>
                <a:ext cx="18" cy="40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7933" name="Line 491">
                <a:extLst>
                  <a:ext uri="{FF2B5EF4-FFF2-40B4-BE49-F238E27FC236}">
                    <a16:creationId xmlns:a16="http://schemas.microsoft.com/office/drawing/2014/main" id="{3AB2C86F-3305-437A-8B49-F85575CCBC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 flipV="1">
                <a:off x="4624" y="1806"/>
                <a:ext cx="60" cy="7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grpSp>
          <p:nvGrpSpPr>
            <p:cNvPr id="37917" name="Group 492">
              <a:extLst>
                <a:ext uri="{FF2B5EF4-FFF2-40B4-BE49-F238E27FC236}">
                  <a16:creationId xmlns:a16="http://schemas.microsoft.com/office/drawing/2014/main" id="{6A4922ED-FEF5-4249-9FF0-AA7A996E4CD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473" y="1640"/>
              <a:ext cx="212" cy="109"/>
              <a:chOff x="4473" y="1640"/>
              <a:chExt cx="212" cy="109"/>
            </a:xfrm>
          </p:grpSpPr>
          <p:sp>
            <p:nvSpPr>
              <p:cNvPr id="37918" name="Line 493">
                <a:extLst>
                  <a:ext uri="{FF2B5EF4-FFF2-40B4-BE49-F238E27FC236}">
                    <a16:creationId xmlns:a16="http://schemas.microsoft.com/office/drawing/2014/main" id="{6A5F619C-79F2-4260-8A47-612F20155C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485" y="1692"/>
                <a:ext cx="41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19" name="Line 494">
                <a:extLst>
                  <a:ext uri="{FF2B5EF4-FFF2-40B4-BE49-F238E27FC236}">
                    <a16:creationId xmlns:a16="http://schemas.microsoft.com/office/drawing/2014/main" id="{CA1DFF00-F904-4553-A8A1-1F6CBE3485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52" y="1698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20" name="Line 495">
                <a:extLst>
                  <a:ext uri="{FF2B5EF4-FFF2-40B4-BE49-F238E27FC236}">
                    <a16:creationId xmlns:a16="http://schemas.microsoft.com/office/drawing/2014/main" id="{4CEB02ED-3387-4C99-AD01-A17B296B8E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7" y="1696"/>
                <a:ext cx="0" cy="53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37921" name="Rectangle 496">
                <a:extLst>
                  <a:ext uri="{FF2B5EF4-FFF2-40B4-BE49-F238E27FC236}">
                    <a16:creationId xmlns:a16="http://schemas.microsoft.com/office/drawing/2014/main" id="{37405AF5-8C5D-4735-A998-17B251820F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73" y="1644"/>
                <a:ext cx="17" cy="40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7922" name="Rectangle 497">
                <a:extLst>
                  <a:ext uri="{FF2B5EF4-FFF2-40B4-BE49-F238E27FC236}">
                    <a16:creationId xmlns:a16="http://schemas.microsoft.com/office/drawing/2014/main" id="{DA7C7BDE-86A7-4985-A971-C56D7F89FA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41" y="1640"/>
                <a:ext cx="20" cy="48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7923" name="Rectangle 498">
                <a:extLst>
                  <a:ext uri="{FF2B5EF4-FFF2-40B4-BE49-F238E27FC236}">
                    <a16:creationId xmlns:a16="http://schemas.microsoft.com/office/drawing/2014/main" id="{85D3830D-4CC4-4C32-89BD-ADF8595F85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96" y="1643"/>
                <a:ext cx="18" cy="47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7924" name="Rectangle 499">
                <a:extLst>
                  <a:ext uri="{FF2B5EF4-FFF2-40B4-BE49-F238E27FC236}">
                    <a16:creationId xmlns:a16="http://schemas.microsoft.com/office/drawing/2014/main" id="{1C855971-0DAE-41CF-8F62-82184C3E1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7" y="1644"/>
                <a:ext cx="18" cy="40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lnSpc>
                    <a:spcPct val="95000"/>
                  </a:lnSpc>
                  <a:spcBef>
                    <a:spcPct val="40000"/>
                  </a:spcBef>
                  <a:buClr>
                    <a:schemeClr val="accent1"/>
                  </a:buClr>
                  <a:buChar char="•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•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–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lnSpc>
                    <a:spcPct val="95000"/>
                  </a:lnSpc>
                  <a:spcBef>
                    <a:spcPct val="20000"/>
                  </a:spcBef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lnSpc>
                    <a:spcPct val="95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Char char="»"/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100000"/>
                  </a:lnSpc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2400"/>
              </a:p>
            </p:txBody>
          </p:sp>
          <p:sp>
            <p:nvSpPr>
              <p:cNvPr id="37925" name="Line 500">
                <a:extLst>
                  <a:ext uri="{FF2B5EF4-FFF2-40B4-BE49-F238E27FC236}">
                    <a16:creationId xmlns:a16="http://schemas.microsoft.com/office/drawing/2014/main" id="{81A9A607-74E5-4837-9998-73F8213782C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4624" y="1692"/>
                <a:ext cx="60" cy="57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sp>
        <p:nvSpPr>
          <p:cNvPr id="37913" name="Rectangle 501">
            <a:extLst>
              <a:ext uri="{FF2B5EF4-FFF2-40B4-BE49-F238E27FC236}">
                <a16:creationId xmlns:a16="http://schemas.microsoft.com/office/drawing/2014/main" id="{B1C7B0D5-F604-4624-8CCB-D259D67DC2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31913" y="0"/>
            <a:ext cx="7234237" cy="836613"/>
          </a:xfrm>
        </p:spPr>
        <p:txBody>
          <a:bodyPr/>
          <a:lstStyle/>
          <a:p>
            <a:pPr algn="l"/>
            <a:r>
              <a:rPr lang="en-GB" altLang="en-US" sz="1800"/>
              <a:t>Computing is Scaling: Towards Inter-Planetary Level</a:t>
            </a:r>
          </a:p>
        </p:txBody>
      </p:sp>
      <p:sp>
        <p:nvSpPr>
          <p:cNvPr id="37914" name="laptop">
            <a:extLst>
              <a:ext uri="{FF2B5EF4-FFF2-40B4-BE49-F238E27FC236}">
                <a16:creationId xmlns:a16="http://schemas.microsoft.com/office/drawing/2014/main" id="{393FA9DA-A87A-4050-8D0F-1AA0561D9EEC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1371600" y="5334000"/>
            <a:ext cx="676275" cy="609600"/>
          </a:xfrm>
          <a:custGeom>
            <a:avLst/>
            <a:gdLst>
              <a:gd name="T0" fmla="*/ 2147483646 w 21600"/>
              <a:gd name="T1" fmla="*/ 0 h 21600"/>
              <a:gd name="T2" fmla="*/ 2147483646 w 21600"/>
              <a:gd name="T3" fmla="*/ 2147483646 h 21600"/>
              <a:gd name="T4" fmla="*/ 2147483646 w 21600"/>
              <a:gd name="T5" fmla="*/ 0 h 21600"/>
              <a:gd name="T6" fmla="*/ 2147483646 w 21600"/>
              <a:gd name="T7" fmla="*/ 2147483646 h 21600"/>
              <a:gd name="T8" fmla="*/ 2147483646 w 21600"/>
              <a:gd name="T9" fmla="*/ 0 h 21600"/>
              <a:gd name="T10" fmla="*/ 2147483646 w 21600"/>
              <a:gd name="T11" fmla="*/ 2147483646 h 21600"/>
              <a:gd name="T12" fmla="*/ 0 w 21600"/>
              <a:gd name="T13" fmla="*/ 2147483646 h 21600"/>
              <a:gd name="T14" fmla="*/ 2147483646 w 21600"/>
              <a:gd name="T15" fmla="*/ 2147483646 h 2160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4445 w 21600"/>
              <a:gd name="T25" fmla="*/ 1858 h 21600"/>
              <a:gd name="T26" fmla="*/ 17311 w 21600"/>
              <a:gd name="T27" fmla="*/ 12323 h 21600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21600" h="21600" extrusionOk="0">
                <a:moveTo>
                  <a:pt x="3362" y="0"/>
                </a:moveTo>
                <a:lnTo>
                  <a:pt x="18327" y="0"/>
                </a:lnTo>
                <a:lnTo>
                  <a:pt x="18327" y="14347"/>
                </a:lnTo>
                <a:lnTo>
                  <a:pt x="3362" y="14347"/>
                </a:lnTo>
                <a:lnTo>
                  <a:pt x="3362" y="0"/>
                </a:lnTo>
                <a:close/>
              </a:path>
              <a:path w="21600" h="21600" extrusionOk="0">
                <a:moveTo>
                  <a:pt x="3340" y="15068"/>
                </a:moveTo>
                <a:lnTo>
                  <a:pt x="0" y="19877"/>
                </a:lnTo>
                <a:lnTo>
                  <a:pt x="21600" y="19877"/>
                </a:lnTo>
                <a:lnTo>
                  <a:pt x="18327" y="15068"/>
                </a:lnTo>
                <a:lnTo>
                  <a:pt x="3340" y="15068"/>
                </a:lnTo>
                <a:close/>
              </a:path>
              <a:path w="21600" h="21600" extrusionOk="0">
                <a:moveTo>
                  <a:pt x="0" y="19877"/>
                </a:moveTo>
                <a:lnTo>
                  <a:pt x="0" y="21600"/>
                </a:lnTo>
                <a:lnTo>
                  <a:pt x="21600" y="21600"/>
                </a:lnTo>
                <a:lnTo>
                  <a:pt x="21600" y="19877"/>
                </a:lnTo>
                <a:lnTo>
                  <a:pt x="0" y="19877"/>
                </a:lnTo>
                <a:close/>
              </a:path>
              <a:path w="21600" h="21600" extrusionOk="0">
                <a:moveTo>
                  <a:pt x="4186" y="1523"/>
                </a:moveTo>
                <a:lnTo>
                  <a:pt x="17547" y="1523"/>
                </a:lnTo>
                <a:lnTo>
                  <a:pt x="17547" y="12744"/>
                </a:lnTo>
                <a:lnTo>
                  <a:pt x="4186" y="12744"/>
                </a:lnTo>
                <a:lnTo>
                  <a:pt x="4186" y="1523"/>
                </a:lnTo>
                <a:close/>
              </a:path>
              <a:path w="21600" h="21600" extrusionOk="0">
                <a:moveTo>
                  <a:pt x="3318" y="15549"/>
                </a:moveTo>
                <a:lnTo>
                  <a:pt x="2917" y="16110"/>
                </a:lnTo>
                <a:lnTo>
                  <a:pt x="18727" y="16110"/>
                </a:lnTo>
                <a:lnTo>
                  <a:pt x="18327" y="15549"/>
                </a:lnTo>
                <a:lnTo>
                  <a:pt x="3318" y="15549"/>
                </a:lnTo>
                <a:close/>
              </a:path>
              <a:path w="21600" h="21600" extrusionOk="0">
                <a:moveTo>
                  <a:pt x="6213" y="18314"/>
                </a:moveTo>
                <a:lnTo>
                  <a:pt x="5946" y="18875"/>
                </a:lnTo>
                <a:lnTo>
                  <a:pt x="15766" y="18875"/>
                </a:lnTo>
                <a:lnTo>
                  <a:pt x="15499" y="18314"/>
                </a:lnTo>
                <a:lnTo>
                  <a:pt x="6213" y="18314"/>
                </a:lnTo>
                <a:close/>
              </a:path>
              <a:path w="21600" h="21600" extrusionOk="0">
                <a:moveTo>
                  <a:pt x="2828" y="16471"/>
                </a:moveTo>
                <a:lnTo>
                  <a:pt x="2405" y="17072"/>
                </a:lnTo>
                <a:lnTo>
                  <a:pt x="19284" y="17072"/>
                </a:lnTo>
                <a:lnTo>
                  <a:pt x="18839" y="16471"/>
                </a:lnTo>
                <a:lnTo>
                  <a:pt x="2828" y="16471"/>
                </a:lnTo>
                <a:close/>
              </a:path>
              <a:path w="21600" h="21600" extrusionOk="0">
                <a:moveTo>
                  <a:pt x="2316" y="17352"/>
                </a:moveTo>
                <a:lnTo>
                  <a:pt x="1871" y="17953"/>
                </a:lnTo>
                <a:lnTo>
                  <a:pt x="19863" y="17953"/>
                </a:lnTo>
                <a:lnTo>
                  <a:pt x="19395" y="17352"/>
                </a:lnTo>
                <a:lnTo>
                  <a:pt x="2316" y="17352"/>
                </a:lnTo>
                <a:close/>
              </a:path>
            </a:pathLst>
          </a:custGeom>
          <a:solidFill>
            <a:srgbClr val="C0C0C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51E0FB6A-1885-4E05-A919-908C3BF918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Nivelele Prelucrarii Paralele – 1</a:t>
            </a:r>
          </a:p>
        </p:txBody>
      </p:sp>
      <p:sp>
        <p:nvSpPr>
          <p:cNvPr id="69635" name="Rectangle 3">
            <a:extLst>
              <a:ext uri="{FF2B5EF4-FFF2-40B4-BE49-F238E27FC236}">
                <a16:creationId xmlns:a16="http://schemas.microsoft.com/office/drawing/2014/main" id="{AD1FEEC9-6E2A-4EDB-8489-0F1CB76CB5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" y="1135063"/>
            <a:ext cx="8816975" cy="5635625"/>
          </a:xfrm>
        </p:spPr>
        <p:txBody>
          <a:bodyPr/>
          <a:lstStyle/>
          <a:p>
            <a:pPr eaLnBrk="1" hangingPunct="1">
              <a:lnSpc>
                <a:spcPct val="105000"/>
              </a:lnSpc>
            </a:pPr>
            <a:r>
              <a:rPr lang="en-US" altLang="en-US" sz="2400">
                <a:solidFill>
                  <a:schemeClr val="accent1"/>
                </a:solidFill>
              </a:rPr>
              <a:t>1: Paralelismul la nivel de Job:</a:t>
            </a:r>
          </a:p>
          <a:p>
            <a:pPr lvl="1" eaLnBrk="1" hangingPunct="1">
              <a:lnSpc>
                <a:spcPct val="105000"/>
              </a:lnSpc>
            </a:pPr>
            <a:r>
              <a:rPr lang="en-US" altLang="en-US" sz="2000"/>
              <a:t>Intre Job-uri diverse</a:t>
            </a:r>
          </a:p>
          <a:p>
            <a:pPr lvl="2" eaLnBrk="1" hangingPunct="1">
              <a:lnSpc>
                <a:spcPct val="105000"/>
              </a:lnSpc>
            </a:pPr>
            <a:r>
              <a:rPr lang="en-US" altLang="en-US" sz="1800"/>
              <a:t>Sunt necesare: un mecanism de salvare a contextului; un ceas pentru divizarea timpului; canale I/O pt transfer</a:t>
            </a:r>
          </a:p>
          <a:p>
            <a:pPr lvl="1" eaLnBrk="1" hangingPunct="1">
              <a:lnSpc>
                <a:spcPct val="105000"/>
              </a:lnSpc>
            </a:pPr>
            <a:r>
              <a:rPr lang="en-US" altLang="en-US" sz="2000"/>
              <a:t>Intre fazele unui Job</a:t>
            </a:r>
          </a:p>
          <a:p>
            <a:pPr lvl="2" eaLnBrk="1" hangingPunct="1">
              <a:lnSpc>
                <a:spcPct val="100000"/>
              </a:lnSpc>
            </a:pPr>
            <a:r>
              <a:rPr lang="en-US" altLang="en-US" sz="1800"/>
              <a:t>Citirea sursei programului</a:t>
            </a:r>
          </a:p>
          <a:p>
            <a:pPr lvl="2" eaLnBrk="1" hangingPunct="1">
              <a:lnSpc>
                <a:spcPct val="100000"/>
              </a:lnSpc>
            </a:pPr>
            <a:r>
              <a:rPr lang="en-US" altLang="en-US" sz="1800"/>
              <a:t>Compilare</a:t>
            </a:r>
          </a:p>
          <a:p>
            <a:pPr lvl="2" eaLnBrk="1" hangingPunct="1">
              <a:lnSpc>
                <a:spcPct val="100000"/>
              </a:lnSpc>
            </a:pPr>
            <a:r>
              <a:rPr lang="en-US" altLang="en-US" sz="1800"/>
              <a:t>Link-are</a:t>
            </a:r>
          </a:p>
          <a:p>
            <a:pPr lvl="2" eaLnBrk="1" hangingPunct="1">
              <a:lnSpc>
                <a:spcPct val="100000"/>
              </a:lnSpc>
            </a:pPr>
            <a:r>
              <a:rPr lang="en-US" altLang="en-US" sz="1800"/>
              <a:t>Executarea codului obiect</a:t>
            </a:r>
          </a:p>
          <a:p>
            <a:pPr lvl="2" eaLnBrk="1" hangingPunct="1">
              <a:lnSpc>
                <a:spcPct val="100000"/>
              </a:lnSpc>
            </a:pPr>
            <a:r>
              <a:rPr lang="en-US" altLang="en-US" sz="1800"/>
              <a:t>Salvarea rezultatelor</a:t>
            </a:r>
          </a:p>
          <a:p>
            <a:pPr lvl="1" eaLnBrk="1" hangingPunct="1">
              <a:lnSpc>
                <a:spcPct val="105000"/>
              </a:lnSpc>
            </a:pPr>
            <a:r>
              <a:rPr lang="en-US" altLang="en-US" sz="2000"/>
              <a:t>Anumite faze ale unui job pot fi suprapuse</a:t>
            </a:r>
          </a:p>
          <a:p>
            <a:pPr eaLnBrk="1" hangingPunct="1">
              <a:lnSpc>
                <a:spcPct val="105000"/>
              </a:lnSpc>
            </a:pPr>
            <a:r>
              <a:rPr lang="en-US" altLang="en-US" sz="2400">
                <a:solidFill>
                  <a:schemeClr val="accent1"/>
                </a:solidFill>
              </a:rPr>
              <a:t>2: Paralelismul la nivel de subansamble Hardware:</a:t>
            </a:r>
          </a:p>
          <a:p>
            <a:pPr lvl="1" eaLnBrk="1" hangingPunct="1">
              <a:lnSpc>
                <a:spcPct val="105000"/>
              </a:lnSpc>
            </a:pPr>
            <a:r>
              <a:rPr lang="en-US" altLang="en-US" sz="2000"/>
              <a:t>Intre elemente de prelucrare ale vectorilor</a:t>
            </a:r>
          </a:p>
          <a:p>
            <a:pPr lvl="1" eaLnBrk="1" hangingPunct="1">
              <a:lnSpc>
                <a:spcPct val="105000"/>
              </a:lnSpc>
            </a:pPr>
            <a:r>
              <a:rPr lang="en-US" altLang="en-US" sz="2000"/>
              <a:t>Intre componentele logice ale dispozitivelor aritmetico/logice (carry look ahead)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6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9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69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9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696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696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696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696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>
            <a:extLst>
              <a:ext uri="{FF2B5EF4-FFF2-40B4-BE49-F238E27FC236}">
                <a16:creationId xmlns:a16="http://schemas.microsoft.com/office/drawing/2014/main" id="{10EA9835-9F22-43B3-B3FA-5BF80271BF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Nivelele Prelucrarii Paralele – 2</a:t>
            </a:r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C900C8B4-B7B7-44ED-9C7A-953C5829CB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6200" y="1268413"/>
            <a:ext cx="8820150" cy="5400675"/>
          </a:xfrm>
        </p:spPr>
        <p:txBody>
          <a:bodyPr/>
          <a:lstStyle/>
          <a:p>
            <a:pPr eaLnBrk="1" hangingPunct="1">
              <a:lnSpc>
                <a:spcPct val="105000"/>
              </a:lnSpc>
            </a:pPr>
            <a:r>
              <a:rPr lang="en-US" altLang="en-US">
                <a:solidFill>
                  <a:schemeClr val="accent1"/>
                </a:solidFill>
              </a:rPr>
              <a:t>3: Paralelismul la nivel de Program:</a:t>
            </a:r>
          </a:p>
          <a:p>
            <a:pPr lvl="1" eaLnBrk="1" hangingPunct="1">
              <a:lnSpc>
                <a:spcPct val="105000"/>
              </a:lnSpc>
            </a:pPr>
            <a:r>
              <a:rPr lang="en-US" altLang="en-US"/>
              <a:t>Intre diverse sectiuni (independente) ale unui program </a:t>
            </a:r>
          </a:p>
          <a:p>
            <a:pPr lvl="1" eaLnBrk="1" hangingPunct="1">
              <a:lnSpc>
                <a:spcPct val="105000"/>
              </a:lnSpc>
            </a:pPr>
            <a:r>
              <a:rPr lang="en-US" altLang="en-US"/>
              <a:t>Intre buclele (loop-urile) unui program </a:t>
            </a:r>
          </a:p>
          <a:p>
            <a:pPr lvl="1" eaLnBrk="1" hangingPunct="1">
              <a:lnSpc>
                <a:spcPct val="105000"/>
              </a:lnSpc>
            </a:pPr>
            <a:r>
              <a:rPr lang="en-US" altLang="en-US"/>
              <a:t>Ambele presupun analiza dependentelor de date!</a:t>
            </a:r>
          </a:p>
          <a:p>
            <a:pPr eaLnBrk="1" hangingPunct="1">
              <a:lnSpc>
                <a:spcPct val="105000"/>
              </a:lnSpc>
            </a:pPr>
            <a:r>
              <a:rPr lang="en-US" altLang="en-US">
                <a:solidFill>
                  <a:schemeClr val="accent1"/>
                </a:solidFill>
              </a:rPr>
              <a:t>4: Paralelismul la nivel de Instructiune:</a:t>
            </a:r>
          </a:p>
          <a:p>
            <a:pPr lvl="1" eaLnBrk="1" hangingPunct="1">
              <a:lnSpc>
                <a:spcPct val="105000"/>
              </a:lnSpc>
            </a:pPr>
            <a:r>
              <a:rPr lang="en-US" altLang="en-US"/>
              <a:t>Intre diverse faze ale ciclului instructiune:</a:t>
            </a:r>
          </a:p>
          <a:p>
            <a:pPr lvl="2" eaLnBrk="1" hangingPunct="1">
              <a:lnSpc>
                <a:spcPct val="210000"/>
              </a:lnSpc>
              <a:spcBef>
                <a:spcPct val="0"/>
              </a:spcBef>
            </a:pPr>
            <a:r>
              <a:rPr lang="en-US" altLang="en-US"/>
              <a:t>Implementare seriala:</a:t>
            </a:r>
          </a:p>
          <a:p>
            <a:pPr lvl="2" eaLnBrk="1" hangingPunct="1">
              <a:lnSpc>
                <a:spcPct val="210000"/>
              </a:lnSpc>
              <a:spcBef>
                <a:spcPct val="0"/>
              </a:spcBef>
            </a:pPr>
            <a:r>
              <a:rPr lang="en-US" altLang="en-US"/>
              <a:t>Implementare serie-paralela:</a:t>
            </a:r>
          </a:p>
          <a:p>
            <a:pPr lvl="2" eaLnBrk="1" hangingPunct="1">
              <a:lnSpc>
                <a:spcPct val="210000"/>
              </a:lnSpc>
              <a:spcBef>
                <a:spcPct val="0"/>
              </a:spcBef>
            </a:pPr>
            <a:r>
              <a:rPr lang="en-US" altLang="en-US"/>
              <a:t>Implementare paralela:</a:t>
            </a:r>
          </a:p>
          <a:p>
            <a:pPr lvl="1" eaLnBrk="1" hangingPunct="1">
              <a:lnSpc>
                <a:spcPct val="105000"/>
              </a:lnSpc>
            </a:pPr>
            <a:r>
              <a:rPr lang="en-US" altLang="en-US"/>
              <a:t>Este necesar un mecanism de predictie al salturilor</a:t>
            </a:r>
          </a:p>
        </p:txBody>
      </p:sp>
      <p:sp>
        <p:nvSpPr>
          <p:cNvPr id="70660" name="Text Box 4">
            <a:extLst>
              <a:ext uri="{FF2B5EF4-FFF2-40B4-BE49-F238E27FC236}">
                <a16:creationId xmlns:a16="http://schemas.microsoft.com/office/drawing/2014/main" id="{1D79C3AA-64C1-4B92-81D4-CEC7174235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0488" y="3717925"/>
            <a:ext cx="2601912" cy="70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/>
              <a:t>CI = Citire &amp; Interpretare </a:t>
            </a:r>
          </a:p>
          <a:p>
            <a:pPr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1600" b="1"/>
              <a:t>E = Executie</a:t>
            </a:r>
          </a:p>
        </p:txBody>
      </p:sp>
      <p:grpSp>
        <p:nvGrpSpPr>
          <p:cNvPr id="2" name="Group 12">
            <a:extLst>
              <a:ext uri="{FF2B5EF4-FFF2-40B4-BE49-F238E27FC236}">
                <a16:creationId xmlns:a16="http://schemas.microsoft.com/office/drawing/2014/main" id="{047863E4-2DE8-4917-B906-3633A98A12C8}"/>
              </a:ext>
            </a:extLst>
          </p:cNvPr>
          <p:cNvGrpSpPr>
            <a:grpSpLocks/>
          </p:cNvGrpSpPr>
          <p:nvPr/>
        </p:nvGrpSpPr>
        <p:grpSpPr bwMode="auto">
          <a:xfrm>
            <a:off x="4775200" y="4149725"/>
            <a:ext cx="733425" cy="365125"/>
            <a:chOff x="2947" y="2636"/>
            <a:chExt cx="462" cy="230"/>
          </a:xfrm>
        </p:grpSpPr>
        <p:grpSp>
          <p:nvGrpSpPr>
            <p:cNvPr id="42046" name="Group 9">
              <a:extLst>
                <a:ext uri="{FF2B5EF4-FFF2-40B4-BE49-F238E27FC236}">
                  <a16:creationId xmlns:a16="http://schemas.microsoft.com/office/drawing/2014/main" id="{069C065E-FA80-440E-96ED-0934BFAF86D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6" y="2750"/>
              <a:ext cx="453" cy="116"/>
              <a:chOff x="2956" y="2750"/>
              <a:chExt cx="453" cy="116"/>
            </a:xfrm>
          </p:grpSpPr>
          <p:sp>
            <p:nvSpPr>
              <p:cNvPr id="42049" name="Line 5">
                <a:extLst>
                  <a:ext uri="{FF2B5EF4-FFF2-40B4-BE49-F238E27FC236}">
                    <a16:creationId xmlns:a16="http://schemas.microsoft.com/office/drawing/2014/main" id="{B8F02CE5-AD29-42EA-9D94-C4E94CB487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6" y="2810"/>
                <a:ext cx="45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50" name="Line 6">
                <a:extLst>
                  <a:ext uri="{FF2B5EF4-FFF2-40B4-BE49-F238E27FC236}">
                    <a16:creationId xmlns:a16="http://schemas.microsoft.com/office/drawing/2014/main" id="{59188177-56DD-4F9F-9F71-6327A95D7C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9" y="2750"/>
                <a:ext cx="0" cy="11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51" name="Line 7">
                <a:extLst>
                  <a:ext uri="{FF2B5EF4-FFF2-40B4-BE49-F238E27FC236}">
                    <a16:creationId xmlns:a16="http://schemas.microsoft.com/office/drawing/2014/main" id="{AE0F0740-3318-48FE-B46A-A815A2C7F29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3" y="2750"/>
                <a:ext cx="0" cy="11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52" name="Line 8">
                <a:extLst>
                  <a:ext uri="{FF2B5EF4-FFF2-40B4-BE49-F238E27FC236}">
                    <a16:creationId xmlns:a16="http://schemas.microsoft.com/office/drawing/2014/main" id="{284A849D-BA30-4C60-810D-24CD648D907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6" y="2753"/>
                <a:ext cx="0" cy="11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047" name="Text Box 10">
              <a:extLst>
                <a:ext uri="{FF2B5EF4-FFF2-40B4-BE49-F238E27FC236}">
                  <a16:creationId xmlns:a16="http://schemas.microsoft.com/office/drawing/2014/main" id="{97FCCE7F-6C0D-4E21-A8BF-0B7436A3FD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7" y="2641"/>
              <a:ext cx="2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400" b="1"/>
                <a:t>CI</a:t>
              </a:r>
            </a:p>
          </p:txBody>
        </p:sp>
        <p:sp>
          <p:nvSpPr>
            <p:cNvPr id="42048" name="Text Box 11">
              <a:extLst>
                <a:ext uri="{FF2B5EF4-FFF2-40B4-BE49-F238E27FC236}">
                  <a16:creationId xmlns:a16="http://schemas.microsoft.com/office/drawing/2014/main" id="{6ADF3283-0B49-426E-BF91-B4FF86440E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2" y="2636"/>
              <a:ext cx="18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400" b="1"/>
                <a:t>E</a:t>
              </a:r>
            </a:p>
          </p:txBody>
        </p:sp>
      </p:grpSp>
      <p:grpSp>
        <p:nvGrpSpPr>
          <p:cNvPr id="4" name="Group 13">
            <a:extLst>
              <a:ext uri="{FF2B5EF4-FFF2-40B4-BE49-F238E27FC236}">
                <a16:creationId xmlns:a16="http://schemas.microsoft.com/office/drawing/2014/main" id="{B88F2005-65C7-481F-934B-92A687A8E647}"/>
              </a:ext>
            </a:extLst>
          </p:cNvPr>
          <p:cNvGrpSpPr>
            <a:grpSpLocks/>
          </p:cNvGrpSpPr>
          <p:nvPr/>
        </p:nvGrpSpPr>
        <p:grpSpPr bwMode="auto">
          <a:xfrm>
            <a:off x="5484813" y="4359275"/>
            <a:ext cx="733425" cy="365125"/>
            <a:chOff x="2947" y="2636"/>
            <a:chExt cx="462" cy="230"/>
          </a:xfrm>
        </p:grpSpPr>
        <p:grpSp>
          <p:nvGrpSpPr>
            <p:cNvPr id="42039" name="Group 14">
              <a:extLst>
                <a:ext uri="{FF2B5EF4-FFF2-40B4-BE49-F238E27FC236}">
                  <a16:creationId xmlns:a16="http://schemas.microsoft.com/office/drawing/2014/main" id="{7C8AC325-78E1-429A-B189-2BB88F40A80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6" y="2750"/>
              <a:ext cx="453" cy="116"/>
              <a:chOff x="2956" y="2750"/>
              <a:chExt cx="453" cy="116"/>
            </a:xfrm>
          </p:grpSpPr>
          <p:sp>
            <p:nvSpPr>
              <p:cNvPr id="42042" name="Line 15">
                <a:extLst>
                  <a:ext uri="{FF2B5EF4-FFF2-40B4-BE49-F238E27FC236}">
                    <a16:creationId xmlns:a16="http://schemas.microsoft.com/office/drawing/2014/main" id="{221EE23A-4968-48F3-B8CE-2ACB49CD34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6" y="2810"/>
                <a:ext cx="45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43" name="Line 16">
                <a:extLst>
                  <a:ext uri="{FF2B5EF4-FFF2-40B4-BE49-F238E27FC236}">
                    <a16:creationId xmlns:a16="http://schemas.microsoft.com/office/drawing/2014/main" id="{A790A3E5-4372-4161-930C-25495B9F72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9" y="2750"/>
                <a:ext cx="0" cy="11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44" name="Line 17">
                <a:extLst>
                  <a:ext uri="{FF2B5EF4-FFF2-40B4-BE49-F238E27FC236}">
                    <a16:creationId xmlns:a16="http://schemas.microsoft.com/office/drawing/2014/main" id="{70279976-A20A-4D5A-9BF6-68820BCBA0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3" y="2750"/>
                <a:ext cx="0" cy="11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45" name="Line 18">
                <a:extLst>
                  <a:ext uri="{FF2B5EF4-FFF2-40B4-BE49-F238E27FC236}">
                    <a16:creationId xmlns:a16="http://schemas.microsoft.com/office/drawing/2014/main" id="{DBD96A55-420D-41C6-9801-EC7F5B5087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6" y="2753"/>
                <a:ext cx="0" cy="11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040" name="Text Box 19">
              <a:extLst>
                <a:ext uri="{FF2B5EF4-FFF2-40B4-BE49-F238E27FC236}">
                  <a16:creationId xmlns:a16="http://schemas.microsoft.com/office/drawing/2014/main" id="{70F1F613-5FB1-4A83-A0ED-3A820DDFD5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7" y="2641"/>
              <a:ext cx="2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400" b="1"/>
                <a:t>CI</a:t>
              </a:r>
            </a:p>
          </p:txBody>
        </p:sp>
        <p:sp>
          <p:nvSpPr>
            <p:cNvPr id="42041" name="Text Box 20">
              <a:extLst>
                <a:ext uri="{FF2B5EF4-FFF2-40B4-BE49-F238E27FC236}">
                  <a16:creationId xmlns:a16="http://schemas.microsoft.com/office/drawing/2014/main" id="{D6FA6F9E-B5D8-4FC5-BE7E-0DA325A869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2" y="2636"/>
              <a:ext cx="18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400" b="1"/>
                <a:t>E</a:t>
              </a:r>
            </a:p>
          </p:txBody>
        </p:sp>
      </p:grpSp>
      <p:grpSp>
        <p:nvGrpSpPr>
          <p:cNvPr id="6" name="Group 21">
            <a:extLst>
              <a:ext uri="{FF2B5EF4-FFF2-40B4-BE49-F238E27FC236}">
                <a16:creationId xmlns:a16="http://schemas.microsoft.com/office/drawing/2014/main" id="{CF43340A-E00C-47A4-A1A7-99E4384343FB}"/>
              </a:ext>
            </a:extLst>
          </p:cNvPr>
          <p:cNvGrpSpPr>
            <a:grpSpLocks/>
          </p:cNvGrpSpPr>
          <p:nvPr/>
        </p:nvGrpSpPr>
        <p:grpSpPr bwMode="auto">
          <a:xfrm>
            <a:off x="4773613" y="4752975"/>
            <a:ext cx="733425" cy="365125"/>
            <a:chOff x="2947" y="2636"/>
            <a:chExt cx="462" cy="230"/>
          </a:xfrm>
        </p:grpSpPr>
        <p:grpSp>
          <p:nvGrpSpPr>
            <p:cNvPr id="42032" name="Group 22">
              <a:extLst>
                <a:ext uri="{FF2B5EF4-FFF2-40B4-BE49-F238E27FC236}">
                  <a16:creationId xmlns:a16="http://schemas.microsoft.com/office/drawing/2014/main" id="{892F5338-573F-4E73-8E22-D492F16DDE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6" y="2750"/>
              <a:ext cx="453" cy="116"/>
              <a:chOff x="2956" y="2750"/>
              <a:chExt cx="453" cy="116"/>
            </a:xfrm>
          </p:grpSpPr>
          <p:sp>
            <p:nvSpPr>
              <p:cNvPr id="42035" name="Line 23">
                <a:extLst>
                  <a:ext uri="{FF2B5EF4-FFF2-40B4-BE49-F238E27FC236}">
                    <a16:creationId xmlns:a16="http://schemas.microsoft.com/office/drawing/2014/main" id="{360EAA98-974F-4CE0-BF80-7C95DBD025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6" y="2810"/>
                <a:ext cx="45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36" name="Line 24">
                <a:extLst>
                  <a:ext uri="{FF2B5EF4-FFF2-40B4-BE49-F238E27FC236}">
                    <a16:creationId xmlns:a16="http://schemas.microsoft.com/office/drawing/2014/main" id="{1FB21916-E250-41A6-B9D3-26BE8108D0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9" y="2750"/>
                <a:ext cx="0" cy="11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37" name="Line 25">
                <a:extLst>
                  <a:ext uri="{FF2B5EF4-FFF2-40B4-BE49-F238E27FC236}">
                    <a16:creationId xmlns:a16="http://schemas.microsoft.com/office/drawing/2014/main" id="{FE113322-2EDC-45DC-87F7-2739A8721A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3" y="2750"/>
                <a:ext cx="0" cy="11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38" name="Line 26">
                <a:extLst>
                  <a:ext uri="{FF2B5EF4-FFF2-40B4-BE49-F238E27FC236}">
                    <a16:creationId xmlns:a16="http://schemas.microsoft.com/office/drawing/2014/main" id="{E9DD2822-3216-4594-B9AC-8F3629EDCF4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6" y="2753"/>
                <a:ext cx="0" cy="11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033" name="Text Box 27">
              <a:extLst>
                <a:ext uri="{FF2B5EF4-FFF2-40B4-BE49-F238E27FC236}">
                  <a16:creationId xmlns:a16="http://schemas.microsoft.com/office/drawing/2014/main" id="{5B46F7A3-CF2C-4911-B791-9C615F1DAD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7" y="2641"/>
              <a:ext cx="2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400" b="1"/>
                <a:t>CI</a:t>
              </a:r>
            </a:p>
          </p:txBody>
        </p:sp>
        <p:sp>
          <p:nvSpPr>
            <p:cNvPr id="42034" name="Text Box 28">
              <a:extLst>
                <a:ext uri="{FF2B5EF4-FFF2-40B4-BE49-F238E27FC236}">
                  <a16:creationId xmlns:a16="http://schemas.microsoft.com/office/drawing/2014/main" id="{82E99715-E4BF-42F9-AFBB-340C68E2CD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2" y="2636"/>
              <a:ext cx="18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400" b="1"/>
                <a:t>E</a:t>
              </a:r>
            </a:p>
          </p:txBody>
        </p:sp>
      </p:grpSp>
      <p:grpSp>
        <p:nvGrpSpPr>
          <p:cNvPr id="8" name="Group 29">
            <a:extLst>
              <a:ext uri="{FF2B5EF4-FFF2-40B4-BE49-F238E27FC236}">
                <a16:creationId xmlns:a16="http://schemas.microsoft.com/office/drawing/2014/main" id="{BA1AD534-E420-48E1-8568-2289D29E84E9}"/>
              </a:ext>
            </a:extLst>
          </p:cNvPr>
          <p:cNvGrpSpPr>
            <a:grpSpLocks/>
          </p:cNvGrpSpPr>
          <p:nvPr/>
        </p:nvGrpSpPr>
        <p:grpSpPr bwMode="auto">
          <a:xfrm>
            <a:off x="5121275" y="4992688"/>
            <a:ext cx="733425" cy="365125"/>
            <a:chOff x="2947" y="2636"/>
            <a:chExt cx="462" cy="230"/>
          </a:xfrm>
        </p:grpSpPr>
        <p:grpSp>
          <p:nvGrpSpPr>
            <p:cNvPr id="42025" name="Group 30">
              <a:extLst>
                <a:ext uri="{FF2B5EF4-FFF2-40B4-BE49-F238E27FC236}">
                  <a16:creationId xmlns:a16="http://schemas.microsoft.com/office/drawing/2014/main" id="{572739D4-9D3E-42B0-B34F-7C6D4C203EE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6" y="2750"/>
              <a:ext cx="453" cy="116"/>
              <a:chOff x="2956" y="2750"/>
              <a:chExt cx="453" cy="116"/>
            </a:xfrm>
          </p:grpSpPr>
          <p:sp>
            <p:nvSpPr>
              <p:cNvPr id="42028" name="Line 31">
                <a:extLst>
                  <a:ext uri="{FF2B5EF4-FFF2-40B4-BE49-F238E27FC236}">
                    <a16:creationId xmlns:a16="http://schemas.microsoft.com/office/drawing/2014/main" id="{2999A6BE-ABD0-49AD-A6C1-76637EDF0F8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6" y="2810"/>
                <a:ext cx="45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29" name="Line 32">
                <a:extLst>
                  <a:ext uri="{FF2B5EF4-FFF2-40B4-BE49-F238E27FC236}">
                    <a16:creationId xmlns:a16="http://schemas.microsoft.com/office/drawing/2014/main" id="{FF24D783-8B5C-4DAC-AB36-F027D67734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9" y="2750"/>
                <a:ext cx="0" cy="11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30" name="Line 33">
                <a:extLst>
                  <a:ext uri="{FF2B5EF4-FFF2-40B4-BE49-F238E27FC236}">
                    <a16:creationId xmlns:a16="http://schemas.microsoft.com/office/drawing/2014/main" id="{7E011ECB-3FD4-4EE7-889D-42CFA9F001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3" y="2750"/>
                <a:ext cx="0" cy="11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31" name="Line 34">
                <a:extLst>
                  <a:ext uri="{FF2B5EF4-FFF2-40B4-BE49-F238E27FC236}">
                    <a16:creationId xmlns:a16="http://schemas.microsoft.com/office/drawing/2014/main" id="{CE233F48-2660-4B0E-80C2-22AF08D15B9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6" y="2753"/>
                <a:ext cx="0" cy="11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026" name="Text Box 35">
              <a:extLst>
                <a:ext uri="{FF2B5EF4-FFF2-40B4-BE49-F238E27FC236}">
                  <a16:creationId xmlns:a16="http://schemas.microsoft.com/office/drawing/2014/main" id="{1BD8F5BC-F7E9-4942-8DB0-BC54840F65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7" y="2641"/>
              <a:ext cx="2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400" b="1"/>
                <a:t>CI</a:t>
              </a:r>
            </a:p>
          </p:txBody>
        </p:sp>
        <p:sp>
          <p:nvSpPr>
            <p:cNvPr id="42027" name="Text Box 36">
              <a:extLst>
                <a:ext uri="{FF2B5EF4-FFF2-40B4-BE49-F238E27FC236}">
                  <a16:creationId xmlns:a16="http://schemas.microsoft.com/office/drawing/2014/main" id="{D7B6381A-F5D8-43FB-8C2C-EB6E2010C4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2" y="2636"/>
              <a:ext cx="18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400" b="1"/>
                <a:t>E</a:t>
              </a:r>
            </a:p>
          </p:txBody>
        </p:sp>
      </p:grpSp>
      <p:grpSp>
        <p:nvGrpSpPr>
          <p:cNvPr id="10" name="Group 37">
            <a:extLst>
              <a:ext uri="{FF2B5EF4-FFF2-40B4-BE49-F238E27FC236}">
                <a16:creationId xmlns:a16="http://schemas.microsoft.com/office/drawing/2014/main" id="{A979D7AA-CED5-4595-A9FF-DCB02F9EF470}"/>
              </a:ext>
            </a:extLst>
          </p:cNvPr>
          <p:cNvGrpSpPr>
            <a:grpSpLocks/>
          </p:cNvGrpSpPr>
          <p:nvPr/>
        </p:nvGrpSpPr>
        <p:grpSpPr bwMode="auto">
          <a:xfrm>
            <a:off x="5824538" y="5189538"/>
            <a:ext cx="733425" cy="365125"/>
            <a:chOff x="2947" y="2636"/>
            <a:chExt cx="462" cy="230"/>
          </a:xfrm>
        </p:grpSpPr>
        <p:grpSp>
          <p:nvGrpSpPr>
            <p:cNvPr id="42018" name="Group 38">
              <a:extLst>
                <a:ext uri="{FF2B5EF4-FFF2-40B4-BE49-F238E27FC236}">
                  <a16:creationId xmlns:a16="http://schemas.microsoft.com/office/drawing/2014/main" id="{A998419C-B4B3-49C8-B8BD-4D401D7A92E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6" y="2750"/>
              <a:ext cx="453" cy="116"/>
              <a:chOff x="2956" y="2750"/>
              <a:chExt cx="453" cy="116"/>
            </a:xfrm>
          </p:grpSpPr>
          <p:sp>
            <p:nvSpPr>
              <p:cNvPr id="42021" name="Line 39">
                <a:extLst>
                  <a:ext uri="{FF2B5EF4-FFF2-40B4-BE49-F238E27FC236}">
                    <a16:creationId xmlns:a16="http://schemas.microsoft.com/office/drawing/2014/main" id="{512A9940-5692-469B-A99A-D87E17D297C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6" y="2810"/>
                <a:ext cx="45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22" name="Line 40">
                <a:extLst>
                  <a:ext uri="{FF2B5EF4-FFF2-40B4-BE49-F238E27FC236}">
                    <a16:creationId xmlns:a16="http://schemas.microsoft.com/office/drawing/2014/main" id="{12A38D57-A92F-4C6A-AAF5-7CC12EAECF1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9" y="2750"/>
                <a:ext cx="0" cy="11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23" name="Line 41">
                <a:extLst>
                  <a:ext uri="{FF2B5EF4-FFF2-40B4-BE49-F238E27FC236}">
                    <a16:creationId xmlns:a16="http://schemas.microsoft.com/office/drawing/2014/main" id="{8788B66E-4266-4532-8659-AF371BD9FA4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3" y="2750"/>
                <a:ext cx="0" cy="11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24" name="Line 42">
                <a:extLst>
                  <a:ext uri="{FF2B5EF4-FFF2-40B4-BE49-F238E27FC236}">
                    <a16:creationId xmlns:a16="http://schemas.microsoft.com/office/drawing/2014/main" id="{CD98BABA-7193-4CE9-8DAC-667FB90E3DC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6" y="2753"/>
                <a:ext cx="0" cy="11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019" name="Text Box 43">
              <a:extLst>
                <a:ext uri="{FF2B5EF4-FFF2-40B4-BE49-F238E27FC236}">
                  <a16:creationId xmlns:a16="http://schemas.microsoft.com/office/drawing/2014/main" id="{FB74CCD1-6092-47B4-8B15-77266B068F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7" y="2641"/>
              <a:ext cx="2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400" b="1"/>
                <a:t>CI</a:t>
              </a:r>
            </a:p>
          </p:txBody>
        </p:sp>
        <p:sp>
          <p:nvSpPr>
            <p:cNvPr id="42020" name="Text Box 44">
              <a:extLst>
                <a:ext uri="{FF2B5EF4-FFF2-40B4-BE49-F238E27FC236}">
                  <a16:creationId xmlns:a16="http://schemas.microsoft.com/office/drawing/2014/main" id="{1E1F3EA7-0DD5-4B2F-8620-153368FB3B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2" y="2636"/>
              <a:ext cx="18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400" b="1"/>
                <a:t>E</a:t>
              </a:r>
            </a:p>
          </p:txBody>
        </p:sp>
      </p:grpSp>
      <p:grpSp>
        <p:nvGrpSpPr>
          <p:cNvPr id="12" name="Group 45">
            <a:extLst>
              <a:ext uri="{FF2B5EF4-FFF2-40B4-BE49-F238E27FC236}">
                <a16:creationId xmlns:a16="http://schemas.microsoft.com/office/drawing/2014/main" id="{B3E4B1F6-A0BE-4B9A-B6F1-74F9AD5271C3}"/>
              </a:ext>
            </a:extLst>
          </p:cNvPr>
          <p:cNvGrpSpPr>
            <a:grpSpLocks/>
          </p:cNvGrpSpPr>
          <p:nvPr/>
        </p:nvGrpSpPr>
        <p:grpSpPr bwMode="auto">
          <a:xfrm>
            <a:off x="4778375" y="5440363"/>
            <a:ext cx="733425" cy="365125"/>
            <a:chOff x="2947" y="2636"/>
            <a:chExt cx="462" cy="230"/>
          </a:xfrm>
        </p:grpSpPr>
        <p:grpSp>
          <p:nvGrpSpPr>
            <p:cNvPr id="42011" name="Group 46">
              <a:extLst>
                <a:ext uri="{FF2B5EF4-FFF2-40B4-BE49-F238E27FC236}">
                  <a16:creationId xmlns:a16="http://schemas.microsoft.com/office/drawing/2014/main" id="{65A40541-6A35-4368-BFDC-579B91A7DD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6" y="2750"/>
              <a:ext cx="453" cy="116"/>
              <a:chOff x="2956" y="2750"/>
              <a:chExt cx="453" cy="116"/>
            </a:xfrm>
          </p:grpSpPr>
          <p:sp>
            <p:nvSpPr>
              <p:cNvPr id="42014" name="Line 47">
                <a:extLst>
                  <a:ext uri="{FF2B5EF4-FFF2-40B4-BE49-F238E27FC236}">
                    <a16:creationId xmlns:a16="http://schemas.microsoft.com/office/drawing/2014/main" id="{C2E3BE43-9EAF-4E36-A874-9AEB784095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6" y="2810"/>
                <a:ext cx="45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15" name="Line 48">
                <a:extLst>
                  <a:ext uri="{FF2B5EF4-FFF2-40B4-BE49-F238E27FC236}">
                    <a16:creationId xmlns:a16="http://schemas.microsoft.com/office/drawing/2014/main" id="{629E5DD2-D696-4238-A503-C81FD1BE605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9" y="2750"/>
                <a:ext cx="0" cy="11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16" name="Line 49">
                <a:extLst>
                  <a:ext uri="{FF2B5EF4-FFF2-40B4-BE49-F238E27FC236}">
                    <a16:creationId xmlns:a16="http://schemas.microsoft.com/office/drawing/2014/main" id="{377721D1-C29F-4561-8ACB-59CEC174A3E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3" y="2750"/>
                <a:ext cx="0" cy="11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17" name="Line 50">
                <a:extLst>
                  <a:ext uri="{FF2B5EF4-FFF2-40B4-BE49-F238E27FC236}">
                    <a16:creationId xmlns:a16="http://schemas.microsoft.com/office/drawing/2014/main" id="{FAC17892-57C1-40CB-8CB0-28599653FC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6" y="2753"/>
                <a:ext cx="0" cy="11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012" name="Text Box 51">
              <a:extLst>
                <a:ext uri="{FF2B5EF4-FFF2-40B4-BE49-F238E27FC236}">
                  <a16:creationId xmlns:a16="http://schemas.microsoft.com/office/drawing/2014/main" id="{D0A728B7-D47A-4B9F-B5F6-1A122A4E474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7" y="2641"/>
              <a:ext cx="2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400" b="1"/>
                <a:t>CI</a:t>
              </a:r>
            </a:p>
          </p:txBody>
        </p:sp>
        <p:sp>
          <p:nvSpPr>
            <p:cNvPr id="42013" name="Text Box 52">
              <a:extLst>
                <a:ext uri="{FF2B5EF4-FFF2-40B4-BE49-F238E27FC236}">
                  <a16:creationId xmlns:a16="http://schemas.microsoft.com/office/drawing/2014/main" id="{863AD6FE-A567-4C08-8C9A-3D22A61D49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2" y="2636"/>
              <a:ext cx="18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400" b="1"/>
                <a:t>E</a:t>
              </a:r>
            </a:p>
          </p:txBody>
        </p:sp>
      </p:grpSp>
      <p:grpSp>
        <p:nvGrpSpPr>
          <p:cNvPr id="14" name="Group 53">
            <a:extLst>
              <a:ext uri="{FF2B5EF4-FFF2-40B4-BE49-F238E27FC236}">
                <a16:creationId xmlns:a16="http://schemas.microsoft.com/office/drawing/2014/main" id="{44DE50F9-20EC-452F-97AB-275AF9748D94}"/>
              </a:ext>
            </a:extLst>
          </p:cNvPr>
          <p:cNvGrpSpPr>
            <a:grpSpLocks/>
          </p:cNvGrpSpPr>
          <p:nvPr/>
        </p:nvGrpSpPr>
        <p:grpSpPr bwMode="auto">
          <a:xfrm>
            <a:off x="5126038" y="5680075"/>
            <a:ext cx="733425" cy="365125"/>
            <a:chOff x="2947" y="2636"/>
            <a:chExt cx="462" cy="230"/>
          </a:xfrm>
        </p:grpSpPr>
        <p:grpSp>
          <p:nvGrpSpPr>
            <p:cNvPr id="42004" name="Group 54">
              <a:extLst>
                <a:ext uri="{FF2B5EF4-FFF2-40B4-BE49-F238E27FC236}">
                  <a16:creationId xmlns:a16="http://schemas.microsoft.com/office/drawing/2014/main" id="{48A371F7-7560-4D31-B1CB-D7862F0C7B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6" y="2750"/>
              <a:ext cx="453" cy="116"/>
              <a:chOff x="2956" y="2750"/>
              <a:chExt cx="453" cy="116"/>
            </a:xfrm>
          </p:grpSpPr>
          <p:sp>
            <p:nvSpPr>
              <p:cNvPr id="42007" name="Line 55">
                <a:extLst>
                  <a:ext uri="{FF2B5EF4-FFF2-40B4-BE49-F238E27FC236}">
                    <a16:creationId xmlns:a16="http://schemas.microsoft.com/office/drawing/2014/main" id="{6B5E37C5-5703-4329-A56F-9B1B51D81D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6" y="2810"/>
                <a:ext cx="45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08" name="Line 56">
                <a:extLst>
                  <a:ext uri="{FF2B5EF4-FFF2-40B4-BE49-F238E27FC236}">
                    <a16:creationId xmlns:a16="http://schemas.microsoft.com/office/drawing/2014/main" id="{BDE83E18-F4F1-4979-9055-13745613412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9" y="2750"/>
                <a:ext cx="0" cy="11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09" name="Line 57">
                <a:extLst>
                  <a:ext uri="{FF2B5EF4-FFF2-40B4-BE49-F238E27FC236}">
                    <a16:creationId xmlns:a16="http://schemas.microsoft.com/office/drawing/2014/main" id="{2B887FF7-A152-4C51-9713-88F4336603A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3" y="2750"/>
                <a:ext cx="0" cy="11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10" name="Line 58">
                <a:extLst>
                  <a:ext uri="{FF2B5EF4-FFF2-40B4-BE49-F238E27FC236}">
                    <a16:creationId xmlns:a16="http://schemas.microsoft.com/office/drawing/2014/main" id="{C5346FC2-4C13-431B-9ED7-A199FFCE14C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6" y="2753"/>
                <a:ext cx="0" cy="11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2005" name="Text Box 59">
              <a:extLst>
                <a:ext uri="{FF2B5EF4-FFF2-40B4-BE49-F238E27FC236}">
                  <a16:creationId xmlns:a16="http://schemas.microsoft.com/office/drawing/2014/main" id="{3322F550-DC5C-47BB-9A1C-321455BED95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7" y="2641"/>
              <a:ext cx="2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400" b="1"/>
                <a:t>CI</a:t>
              </a:r>
            </a:p>
          </p:txBody>
        </p:sp>
        <p:sp>
          <p:nvSpPr>
            <p:cNvPr id="42006" name="Text Box 60">
              <a:extLst>
                <a:ext uri="{FF2B5EF4-FFF2-40B4-BE49-F238E27FC236}">
                  <a16:creationId xmlns:a16="http://schemas.microsoft.com/office/drawing/2014/main" id="{EFBBAF85-01E6-40A2-9B48-5F833BDDB9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2" y="2636"/>
              <a:ext cx="18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400" b="1"/>
                <a:t>E</a:t>
              </a:r>
            </a:p>
          </p:txBody>
        </p:sp>
      </p:grpSp>
      <p:grpSp>
        <p:nvGrpSpPr>
          <p:cNvPr id="16" name="Group 61">
            <a:extLst>
              <a:ext uri="{FF2B5EF4-FFF2-40B4-BE49-F238E27FC236}">
                <a16:creationId xmlns:a16="http://schemas.microsoft.com/office/drawing/2014/main" id="{345D6306-590C-4E21-B995-8F354B7D2156}"/>
              </a:ext>
            </a:extLst>
          </p:cNvPr>
          <p:cNvGrpSpPr>
            <a:grpSpLocks/>
          </p:cNvGrpSpPr>
          <p:nvPr/>
        </p:nvGrpSpPr>
        <p:grpSpPr bwMode="auto">
          <a:xfrm>
            <a:off x="5480050" y="5876925"/>
            <a:ext cx="733425" cy="365125"/>
            <a:chOff x="2947" y="2636"/>
            <a:chExt cx="462" cy="230"/>
          </a:xfrm>
        </p:grpSpPr>
        <p:grpSp>
          <p:nvGrpSpPr>
            <p:cNvPr id="41997" name="Group 62">
              <a:extLst>
                <a:ext uri="{FF2B5EF4-FFF2-40B4-BE49-F238E27FC236}">
                  <a16:creationId xmlns:a16="http://schemas.microsoft.com/office/drawing/2014/main" id="{D6BD137C-7100-4451-A224-4D86E8DC741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956" y="2750"/>
              <a:ext cx="453" cy="116"/>
              <a:chOff x="2956" y="2750"/>
              <a:chExt cx="453" cy="116"/>
            </a:xfrm>
          </p:grpSpPr>
          <p:sp>
            <p:nvSpPr>
              <p:cNvPr id="42000" name="Line 63">
                <a:extLst>
                  <a:ext uri="{FF2B5EF4-FFF2-40B4-BE49-F238E27FC236}">
                    <a16:creationId xmlns:a16="http://schemas.microsoft.com/office/drawing/2014/main" id="{D5B988A7-136E-4CDA-8FAA-CDE61FF3CC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6" y="2810"/>
                <a:ext cx="453" cy="0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01" name="Line 64">
                <a:extLst>
                  <a:ext uri="{FF2B5EF4-FFF2-40B4-BE49-F238E27FC236}">
                    <a16:creationId xmlns:a16="http://schemas.microsoft.com/office/drawing/2014/main" id="{5F29EBBA-197C-44B5-91AF-77B8E866BE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959" y="2750"/>
                <a:ext cx="0" cy="11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02" name="Line 65">
                <a:extLst>
                  <a:ext uri="{FF2B5EF4-FFF2-40B4-BE49-F238E27FC236}">
                    <a16:creationId xmlns:a16="http://schemas.microsoft.com/office/drawing/2014/main" id="{EE7EF3FF-FEF6-412D-A0FD-0F8C74C632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73" y="2750"/>
                <a:ext cx="0" cy="11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2003" name="Line 66">
                <a:extLst>
                  <a:ext uri="{FF2B5EF4-FFF2-40B4-BE49-F238E27FC236}">
                    <a16:creationId xmlns:a16="http://schemas.microsoft.com/office/drawing/2014/main" id="{76AB8D7A-50A7-4FAD-8BF5-66BBA1A737F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06" y="2753"/>
                <a:ext cx="0" cy="113"/>
              </a:xfrm>
              <a:prstGeom prst="line">
                <a:avLst/>
              </a:prstGeom>
              <a:noFill/>
              <a:ln w="254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1998" name="Text Box 67">
              <a:extLst>
                <a:ext uri="{FF2B5EF4-FFF2-40B4-BE49-F238E27FC236}">
                  <a16:creationId xmlns:a16="http://schemas.microsoft.com/office/drawing/2014/main" id="{82908817-A68E-428D-B36C-2CAF5CA673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47" y="2641"/>
              <a:ext cx="272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400" b="1"/>
                <a:t>CI</a:t>
              </a:r>
            </a:p>
          </p:txBody>
        </p:sp>
        <p:sp>
          <p:nvSpPr>
            <p:cNvPr id="41999" name="Text Box 68">
              <a:extLst>
                <a:ext uri="{FF2B5EF4-FFF2-40B4-BE49-F238E27FC236}">
                  <a16:creationId xmlns:a16="http://schemas.microsoft.com/office/drawing/2014/main" id="{D7E47B53-72AE-4868-9AC7-994B83C278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2" y="2636"/>
              <a:ext cx="18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50000"/>
                </a:spcBef>
                <a:buClrTx/>
                <a:buFontTx/>
                <a:buNone/>
              </a:pPr>
              <a:r>
                <a:rPr lang="en-US" altLang="en-US" sz="1400" b="1"/>
                <a:t>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0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0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0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706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706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706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66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7C1149B5-5987-4EE2-AB28-F69CC6A6E6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Cuprins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85A3A61D-1CE0-4E20-81E4-2272D64B48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5000"/>
              </a:lnSpc>
            </a:pPr>
            <a:r>
              <a:rPr lang="en-US" altLang="en-US" sz="3200"/>
              <a:t>Structuri de calcul cu prelucrare paralela</a:t>
            </a:r>
          </a:p>
          <a:p>
            <a:pPr eaLnBrk="1" hangingPunct="1">
              <a:lnSpc>
                <a:spcPct val="105000"/>
              </a:lnSpc>
            </a:pPr>
            <a:r>
              <a:rPr lang="en-US" altLang="en-US" sz="3200">
                <a:solidFill>
                  <a:schemeClr val="accent1"/>
                </a:solidFill>
              </a:rPr>
              <a:t>Clasificarea sistemelor de calcul / Flynn: SISD, SIMD, MISD, MIMD</a:t>
            </a:r>
          </a:p>
          <a:p>
            <a:pPr eaLnBrk="1" hangingPunct="1">
              <a:lnSpc>
                <a:spcPct val="105000"/>
              </a:lnSpc>
            </a:pPr>
            <a:r>
              <a:rPr lang="en-US" altLang="en-US" sz="3200"/>
              <a:t>Exemple de utilizare a structurilor:</a:t>
            </a:r>
          </a:p>
          <a:p>
            <a:pPr lvl="1" eaLnBrk="1" hangingPunct="1">
              <a:lnSpc>
                <a:spcPct val="105000"/>
              </a:lnSpc>
            </a:pPr>
            <a:r>
              <a:rPr lang="en-US" altLang="en-US" sz="2800"/>
              <a:t>SISD</a:t>
            </a:r>
          </a:p>
          <a:p>
            <a:pPr lvl="1" eaLnBrk="1" hangingPunct="1">
              <a:lnSpc>
                <a:spcPct val="105000"/>
              </a:lnSpc>
            </a:pPr>
            <a:r>
              <a:rPr lang="en-US" altLang="en-US" sz="2800"/>
              <a:t>SIMD</a:t>
            </a:r>
          </a:p>
          <a:p>
            <a:pPr lvl="1" eaLnBrk="1" hangingPunct="1">
              <a:lnSpc>
                <a:spcPct val="105000"/>
              </a:lnSpc>
            </a:pPr>
            <a:r>
              <a:rPr lang="en-US" altLang="en-US" sz="2800"/>
              <a:t>MIMD</a:t>
            </a:r>
          </a:p>
          <a:p>
            <a:pPr eaLnBrk="1" hangingPunct="1">
              <a:lnSpc>
                <a:spcPct val="105000"/>
              </a:lnSpc>
            </a:pPr>
            <a:r>
              <a:rPr lang="en-US" altLang="en-US" sz="3200"/>
              <a:t>Exemplu cu/fara dependenta de date pe sisteme de calcul MIMD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>
            <a:extLst>
              <a:ext uri="{FF2B5EF4-FFF2-40B4-BE49-F238E27FC236}">
                <a16:creationId xmlns:a16="http://schemas.microsoft.com/office/drawing/2014/main" id="{F852F5DB-57AF-4AD7-B866-4365F7BDE2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Un procesor de 10TFlops?</a:t>
            </a:r>
            <a:endParaRPr lang="ro-RO" altLang="en-US"/>
          </a:p>
        </p:txBody>
      </p:sp>
      <p:sp>
        <p:nvSpPr>
          <p:cNvPr id="142339" name="Rectangle 3">
            <a:extLst>
              <a:ext uri="{FF2B5EF4-FFF2-40B4-BE49-F238E27FC236}">
                <a16:creationId xmlns:a16="http://schemas.microsoft.com/office/drawing/2014/main" id="{E45EEF0A-A6AB-46FA-810D-C5C91AC914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/>
              <a:t>Putem construi un CPU neconcurent care</a:t>
            </a:r>
          </a:p>
          <a:p>
            <a:pPr lvl="1" eaLnBrk="1" hangingPunct="1">
              <a:lnSpc>
                <a:spcPct val="85000"/>
              </a:lnSpc>
            </a:pPr>
            <a:r>
              <a:rPr lang="en-US" altLang="en-US"/>
              <a:t>Ofera (10 TFlops) -10,000 de miliarde de operatii in virgula mobila pe secunda?</a:t>
            </a:r>
          </a:p>
          <a:p>
            <a:pPr lvl="1" eaLnBrk="1" hangingPunct="1">
              <a:lnSpc>
                <a:spcPct val="85000"/>
              </a:lnSpc>
            </a:pPr>
            <a:r>
              <a:rPr lang="en-US" altLang="en-US"/>
              <a:t>Opereaza pe 10,000 miliarde de bytes (10 TByte)?</a:t>
            </a:r>
          </a:p>
          <a:p>
            <a:pPr eaLnBrk="1" hangingPunct="1">
              <a:lnSpc>
                <a:spcPct val="85000"/>
              </a:lnSpc>
            </a:pPr>
            <a:r>
              <a:rPr lang="en-US" altLang="en-US"/>
              <a:t>Este reprezentativ pentru necesitatile cercetatorilor din ziua de azi</a:t>
            </a:r>
          </a:p>
          <a:p>
            <a:pPr eaLnBrk="1" hangingPunct="1">
              <a:lnSpc>
                <a:spcPct val="85000"/>
              </a:lnSpc>
            </a:pPr>
            <a:r>
              <a:rPr lang="en-US" altLang="en-US"/>
              <a:t>Ceasul procesorului trebuie sa fie de 10,000 GHz</a:t>
            </a:r>
          </a:p>
          <a:p>
            <a:pPr eaLnBrk="1" hangingPunct="1">
              <a:lnSpc>
                <a:spcPct val="85000"/>
              </a:lnSpc>
            </a:pPr>
            <a:r>
              <a:rPr lang="en-US" altLang="en-US"/>
              <a:t>Presupunem ca datele circula cu </a:t>
            </a:r>
          </a:p>
          <a:p>
            <a:pPr lvl="1" eaLnBrk="1" hangingPunct="1">
              <a:lnSpc>
                <a:spcPct val="85000"/>
              </a:lnSpc>
              <a:buFontTx/>
              <a:buNone/>
            </a:pPr>
            <a:r>
              <a:rPr lang="en-US" altLang="en-US" sz="2800"/>
              <a:t>viteza luminii</a:t>
            </a:r>
          </a:p>
          <a:p>
            <a:pPr eaLnBrk="1" hangingPunct="1">
              <a:lnSpc>
                <a:spcPct val="85000"/>
              </a:lnSpc>
            </a:pPr>
            <a:r>
              <a:rPr lang="en-US" altLang="en-US"/>
              <a:t>Presupunem ca procesorul </a:t>
            </a:r>
          </a:p>
          <a:p>
            <a:pPr eaLnBrk="1" hangingPunct="1">
              <a:lnSpc>
                <a:spcPct val="85000"/>
              </a:lnSpc>
              <a:buFontTx/>
              <a:buNone/>
            </a:pPr>
            <a:r>
              <a:rPr lang="en-US" altLang="en-US"/>
              <a:t>		este o sfera “ideala”</a:t>
            </a:r>
            <a:endParaRPr lang="ro-RO" altLang="en-US"/>
          </a:p>
        </p:txBody>
      </p:sp>
      <p:grpSp>
        <p:nvGrpSpPr>
          <p:cNvPr id="2" name="Group 4">
            <a:extLst>
              <a:ext uri="{FF2B5EF4-FFF2-40B4-BE49-F238E27FC236}">
                <a16:creationId xmlns:a16="http://schemas.microsoft.com/office/drawing/2014/main" id="{ACC35508-34BE-4CC1-9F8A-19016EE25C0D}"/>
              </a:ext>
            </a:extLst>
          </p:cNvPr>
          <p:cNvGrpSpPr>
            <a:grpSpLocks/>
          </p:cNvGrpSpPr>
          <p:nvPr/>
        </p:nvGrpSpPr>
        <p:grpSpPr bwMode="auto">
          <a:xfrm>
            <a:off x="6084888" y="4221163"/>
            <a:ext cx="2808287" cy="2524125"/>
            <a:chOff x="4080" y="2880"/>
            <a:chExt cx="1488" cy="1363"/>
          </a:xfrm>
        </p:grpSpPr>
        <p:pic>
          <p:nvPicPr>
            <p:cNvPr id="17413" name="Picture 5">
              <a:extLst>
                <a:ext uri="{FF2B5EF4-FFF2-40B4-BE49-F238E27FC236}">
                  <a16:creationId xmlns:a16="http://schemas.microsoft.com/office/drawing/2014/main" id="{AA81F62B-D1A3-4A54-AAEA-26F689D191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80" y="2880"/>
              <a:ext cx="1488" cy="1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14" name="Oval 6">
              <a:extLst>
                <a:ext uri="{FF2B5EF4-FFF2-40B4-BE49-F238E27FC236}">
                  <a16:creationId xmlns:a16="http://schemas.microsoft.com/office/drawing/2014/main" id="{A66C0A4B-8CFA-4DED-B2A9-7E2550AD0F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0" y="3456"/>
              <a:ext cx="48" cy="48"/>
            </a:xfrm>
            <a:prstGeom prst="ellipse">
              <a:avLst/>
            </a:prstGeom>
            <a:solidFill>
              <a:schemeClr val="bg2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2400"/>
            </a:p>
          </p:txBody>
        </p:sp>
        <p:sp>
          <p:nvSpPr>
            <p:cNvPr id="17415" name="Text Box 7">
              <a:extLst>
                <a:ext uri="{FF2B5EF4-FFF2-40B4-BE49-F238E27FC236}">
                  <a16:creationId xmlns:a16="http://schemas.microsoft.com/office/drawing/2014/main" id="{30B2F6F1-1731-4589-A42A-9487112500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8" y="3456"/>
              <a:ext cx="354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1"/>
                <a:t>CPU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2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4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4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42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42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2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42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42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42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863A8614-B1DD-4349-95C3-16667E6F39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87463" y="260350"/>
            <a:ext cx="7461250" cy="708025"/>
          </a:xfrm>
        </p:spPr>
        <p:txBody>
          <a:bodyPr/>
          <a:lstStyle/>
          <a:p>
            <a:pPr eaLnBrk="1" hangingPunct="1"/>
            <a:r>
              <a:rPr lang="en-US" altLang="en-US" dirty="0" err="1"/>
              <a:t>Clasificarea</a:t>
            </a:r>
            <a:r>
              <a:rPr lang="en-US" altLang="en-US" dirty="0"/>
              <a:t> </a:t>
            </a:r>
            <a:r>
              <a:rPr lang="en-US" altLang="en-US" dirty="0" err="1"/>
              <a:t>Sistemelor</a:t>
            </a:r>
            <a:r>
              <a:rPr lang="en-US" altLang="en-US" dirty="0"/>
              <a:t> de </a:t>
            </a:r>
            <a:r>
              <a:rPr lang="en-US" altLang="en-US" dirty="0" err="1"/>
              <a:t>Calcul</a:t>
            </a:r>
            <a:endParaRPr lang="en-US" altLang="en-US" dirty="0"/>
          </a:p>
        </p:txBody>
      </p:sp>
      <p:sp>
        <p:nvSpPr>
          <p:cNvPr id="73731" name="Rectangle 3">
            <a:extLst>
              <a:ext uri="{FF2B5EF4-FFF2-40B4-BE49-F238E27FC236}">
                <a16:creationId xmlns:a16="http://schemas.microsoft.com/office/drawing/2014/main" id="{CBA82F77-B4BB-4003-BA39-14C298C1ACF3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1268413"/>
            <a:ext cx="8569325" cy="5400675"/>
          </a:xfrm>
        </p:spPr>
        <p:txBody>
          <a:bodyPr/>
          <a:lstStyle/>
          <a:p>
            <a:pPr eaLnBrk="1" hangingPunct="1">
              <a:lnSpc>
                <a:spcPct val="105000"/>
              </a:lnSpc>
            </a:pPr>
            <a:r>
              <a:rPr lang="en-US" altLang="en-US" sz="2400"/>
              <a:t>Sisteme Matriceale (Processor Array):</a:t>
            </a:r>
          </a:p>
          <a:p>
            <a:pPr lvl="1" eaLnBrk="1" hangingPunct="1">
              <a:lnSpc>
                <a:spcPct val="105000"/>
              </a:lnSpc>
            </a:pPr>
            <a:r>
              <a:rPr lang="en-US" altLang="en-US" sz="2000"/>
              <a:t>Unitatea de baza a informatiei este </a:t>
            </a:r>
            <a:r>
              <a:rPr lang="en-US" altLang="en-US" sz="2000">
                <a:solidFill>
                  <a:schemeClr val="accent1"/>
                </a:solidFill>
              </a:rPr>
              <a:t>vectorul</a:t>
            </a:r>
          </a:p>
          <a:p>
            <a:pPr lvl="1" eaLnBrk="1" hangingPunct="1">
              <a:lnSpc>
                <a:spcPct val="105000"/>
              </a:lnSpc>
            </a:pPr>
            <a:r>
              <a:rPr lang="en-US" altLang="en-US" sz="2000"/>
              <a:t>Dispun de instructiuni similare SC Von Neumann – operatiile asupra vectorilor sunt efectuate in aceeasi instructiune</a:t>
            </a:r>
            <a:endParaRPr lang="en-US" altLang="en-US" sz="2000">
              <a:solidFill>
                <a:schemeClr val="accent1"/>
              </a:solidFill>
            </a:endParaRPr>
          </a:p>
          <a:p>
            <a:pPr eaLnBrk="1" hangingPunct="1">
              <a:lnSpc>
                <a:spcPct val="105000"/>
              </a:lnSpc>
            </a:pPr>
            <a:r>
              <a:rPr lang="en-US" altLang="en-US" sz="2400"/>
              <a:t>Sisteme Multiprocesor (Multiprocessor Systems): </a:t>
            </a:r>
          </a:p>
          <a:p>
            <a:pPr lvl="1" eaLnBrk="1" hangingPunct="1">
              <a:lnSpc>
                <a:spcPct val="105000"/>
              </a:lnSpc>
            </a:pPr>
            <a:r>
              <a:rPr lang="en-US" altLang="en-US" sz="2000"/>
              <a:t>Formate din N unitati de prelucrare interconectate printr-o retea de comutare (Strans/Slab cuplata)</a:t>
            </a:r>
          </a:p>
          <a:p>
            <a:pPr lvl="1" eaLnBrk="1" hangingPunct="1">
              <a:lnSpc>
                <a:spcPct val="105000"/>
              </a:lnSpc>
            </a:pPr>
            <a:r>
              <a:rPr lang="en-US" altLang="en-US" sz="2000"/>
              <a:t>Sistemele lucreaza independent la realizarea aceluiasi Job</a:t>
            </a:r>
          </a:p>
          <a:p>
            <a:pPr eaLnBrk="1" hangingPunct="1">
              <a:lnSpc>
                <a:spcPct val="105000"/>
              </a:lnSpc>
            </a:pPr>
            <a:r>
              <a:rPr lang="en-US" altLang="en-US" sz="2400"/>
              <a:t>Sisteme Pipeline: </a:t>
            </a:r>
          </a:p>
          <a:p>
            <a:pPr lvl="1" eaLnBrk="1" hangingPunct="1">
              <a:lnSpc>
                <a:spcPct val="105000"/>
              </a:lnSpc>
            </a:pPr>
            <a:r>
              <a:rPr lang="en-US" altLang="en-US" sz="2000"/>
              <a:t>Dispun de mai multe unitati de prelucrare asezate in banda de asamblare (RISC):</a:t>
            </a:r>
          </a:p>
          <a:p>
            <a:pPr lvl="2" eaLnBrk="1" hangingPunct="1">
              <a:lnSpc>
                <a:spcPct val="105000"/>
              </a:lnSpc>
            </a:pPr>
            <a:r>
              <a:rPr lang="en-US" altLang="en-US" sz="1800"/>
              <a:t>Fiecare UC executa o prelucrare specifica si transfera rezultatul subansamblului adiacent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3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3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37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37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37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737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737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737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6F27A006-7217-4672-9AFA-E4A53A40221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87463" y="260350"/>
            <a:ext cx="7461250" cy="708025"/>
          </a:xfrm>
        </p:spPr>
        <p:txBody>
          <a:bodyPr/>
          <a:lstStyle/>
          <a:p>
            <a:pPr eaLnBrk="1" hangingPunct="1"/>
            <a:r>
              <a:rPr lang="en-US" altLang="en-US"/>
              <a:t>Taxonomia lui Flynn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4FAAEBB6-B92B-40B9-ADB0-524C36FD0C82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22238" y="1484313"/>
            <a:ext cx="8785225" cy="4681537"/>
          </a:xfrm>
        </p:spPr>
        <p:txBody>
          <a:bodyPr/>
          <a:lstStyle/>
          <a:p>
            <a:pPr eaLnBrk="1" hangingPunct="1">
              <a:lnSpc>
                <a:spcPct val="105000"/>
              </a:lnSpc>
            </a:pPr>
            <a:r>
              <a:rPr lang="en-US" altLang="en-US" sz="2400"/>
              <a:t>Impartirea sistemelor de calcul in functie de:</a:t>
            </a:r>
          </a:p>
          <a:p>
            <a:pPr lvl="1" eaLnBrk="1" hangingPunct="1">
              <a:lnSpc>
                <a:spcPct val="105000"/>
              </a:lnSpc>
            </a:pPr>
            <a:r>
              <a:rPr lang="en-US" altLang="en-US" sz="2000">
                <a:solidFill>
                  <a:schemeClr val="accent1"/>
                </a:solidFill>
              </a:rPr>
              <a:t>Fluxul de Instructiuni</a:t>
            </a:r>
            <a:r>
              <a:rPr lang="en-US" altLang="en-US" sz="2000"/>
              <a:t> – secventa de instructiuni executate de procesor </a:t>
            </a:r>
            <a:endParaRPr lang="en-US" altLang="en-US" sz="2000">
              <a:solidFill>
                <a:schemeClr val="accent1"/>
              </a:solidFill>
            </a:endParaRPr>
          </a:p>
          <a:p>
            <a:pPr lvl="1" eaLnBrk="1" hangingPunct="1">
              <a:lnSpc>
                <a:spcPct val="105000"/>
              </a:lnSpc>
            </a:pPr>
            <a:r>
              <a:rPr lang="en-US" altLang="en-US" sz="2000">
                <a:solidFill>
                  <a:schemeClr val="accent1"/>
                </a:solidFill>
              </a:rPr>
              <a:t>Fluxul de Date</a:t>
            </a:r>
            <a:r>
              <a:rPr lang="en-US" altLang="en-US" sz="2000"/>
              <a:t> – secventa de operanzi manipulata de procesor </a:t>
            </a:r>
            <a:endParaRPr lang="en-US" altLang="en-US" sz="2000">
              <a:solidFill>
                <a:schemeClr val="accent1"/>
              </a:solidFill>
            </a:endParaRPr>
          </a:p>
          <a:p>
            <a:pPr eaLnBrk="1" hangingPunct="1">
              <a:lnSpc>
                <a:spcPct val="105000"/>
              </a:lnSpc>
            </a:pPr>
            <a:r>
              <a:rPr lang="en-US" altLang="en-US" sz="2400"/>
              <a:t>Bazate pe acest criteriu se desprind:</a:t>
            </a:r>
          </a:p>
          <a:p>
            <a:pPr eaLnBrk="1" hangingPunct="1">
              <a:lnSpc>
                <a:spcPct val="105000"/>
              </a:lnSpc>
            </a:pPr>
            <a:r>
              <a:rPr lang="en-US" altLang="en-US" sz="2400"/>
              <a:t>I – SISD = Single Instruction Single Data Stream (structura Von Neumann)</a:t>
            </a:r>
          </a:p>
          <a:p>
            <a:pPr eaLnBrk="1" hangingPunct="1">
              <a:lnSpc>
                <a:spcPct val="105000"/>
              </a:lnSpc>
            </a:pPr>
            <a:r>
              <a:rPr lang="en-US" altLang="en-US" sz="2400"/>
              <a:t>II – SIMD = Single Instruction Multiple Data Stream</a:t>
            </a:r>
          </a:p>
          <a:p>
            <a:pPr eaLnBrk="1" hangingPunct="1">
              <a:lnSpc>
                <a:spcPct val="105000"/>
              </a:lnSpc>
            </a:pPr>
            <a:r>
              <a:rPr lang="en-US" altLang="en-US" sz="2400"/>
              <a:t>III – MISD = Multiple Instruction Single Data Stream</a:t>
            </a:r>
          </a:p>
          <a:p>
            <a:pPr eaLnBrk="1" hangingPunct="1">
              <a:lnSpc>
                <a:spcPct val="105000"/>
              </a:lnSpc>
            </a:pPr>
            <a:r>
              <a:rPr lang="en-US" altLang="en-US" sz="2400"/>
              <a:t>IV – MIMD = Multiple Instruction Multiple Data Stream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>
            <a:extLst>
              <a:ext uri="{FF2B5EF4-FFF2-40B4-BE49-F238E27FC236}">
                <a16:creationId xmlns:a16="http://schemas.microsoft.com/office/drawing/2014/main" id="{C7896A20-CD6D-4DD9-98D4-AFBD706816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 – SISD</a:t>
            </a:r>
          </a:p>
        </p:txBody>
      </p:sp>
      <p:sp>
        <p:nvSpPr>
          <p:cNvPr id="41987" name="Rectangle 3">
            <a:extLst>
              <a:ext uri="{FF2B5EF4-FFF2-40B4-BE49-F238E27FC236}">
                <a16:creationId xmlns:a16="http://schemas.microsoft.com/office/drawing/2014/main" id="{B397E578-5503-4EE8-9EB0-C632692D5A91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1268413"/>
            <a:ext cx="8569325" cy="5400675"/>
          </a:xfrm>
        </p:spPr>
        <p:txBody>
          <a:bodyPr/>
          <a:lstStyle/>
          <a:p>
            <a:pPr eaLnBrk="1" hangingPunct="1"/>
            <a:r>
              <a:rPr lang="en-US" altLang="en-US" sz="2400" b="1">
                <a:cs typeface="Arial" panose="020B0604020202020204" pitchFamily="34" charset="0"/>
              </a:rPr>
              <a:t>UCmd</a:t>
            </a:r>
            <a:r>
              <a:rPr lang="en-US" altLang="en-US" sz="2400"/>
              <a:t> = Unitate de comanda</a:t>
            </a:r>
          </a:p>
          <a:p>
            <a:pPr eaLnBrk="1" hangingPunct="1"/>
            <a:r>
              <a:rPr lang="en-US" altLang="en-US" sz="2400" b="1">
                <a:cs typeface="Arial" panose="020B0604020202020204" pitchFamily="34" charset="0"/>
              </a:rPr>
              <a:t>P</a:t>
            </a:r>
            <a:r>
              <a:rPr lang="en-US" altLang="en-US" sz="2400"/>
              <a:t> = Unitate de prelucrare aritmetica</a:t>
            </a:r>
          </a:p>
          <a:p>
            <a:pPr eaLnBrk="1" hangingPunct="1"/>
            <a:r>
              <a:rPr lang="en-US" altLang="en-US" sz="2400" b="1"/>
              <a:t>M</a:t>
            </a:r>
            <a:r>
              <a:rPr lang="en-US" altLang="en-US" sz="2400"/>
              <a:t> = Memorie</a:t>
            </a:r>
          </a:p>
          <a:p>
            <a:pPr eaLnBrk="1" hangingPunct="1"/>
            <a:r>
              <a:rPr lang="en-US" altLang="en-US" sz="2400"/>
              <a:t>FI = Flux Instructiuni</a:t>
            </a:r>
          </a:p>
          <a:p>
            <a:pPr eaLnBrk="1" hangingPunct="1"/>
            <a:r>
              <a:rPr lang="en-US" altLang="en-US" sz="2400"/>
              <a:t>FD = Flux Date</a:t>
            </a:r>
          </a:p>
        </p:txBody>
      </p:sp>
      <p:sp>
        <p:nvSpPr>
          <p:cNvPr id="42008" name="_s1031">
            <a:extLst>
              <a:ext uri="{FF2B5EF4-FFF2-40B4-BE49-F238E27FC236}">
                <a16:creationId xmlns:a16="http://schemas.microsoft.com/office/drawing/2014/main" id="{EF1D9ABA-EC12-439C-8322-F7FBC1A9E4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6813" y="4221163"/>
            <a:ext cx="1512887" cy="8556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P</a:t>
            </a:r>
          </a:p>
        </p:txBody>
      </p:sp>
      <p:sp>
        <p:nvSpPr>
          <p:cNvPr id="42013" name="Line 29">
            <a:extLst>
              <a:ext uri="{FF2B5EF4-FFF2-40B4-BE49-F238E27FC236}">
                <a16:creationId xmlns:a16="http://schemas.microsoft.com/office/drawing/2014/main" id="{177D4E15-A02D-48C1-8BC6-0E43ED01309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835150" y="5583238"/>
            <a:ext cx="5256213" cy="63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14" name="Line 30">
            <a:extLst>
              <a:ext uri="{FF2B5EF4-FFF2-40B4-BE49-F238E27FC236}">
                <a16:creationId xmlns:a16="http://schemas.microsoft.com/office/drawing/2014/main" id="{B32E3D2F-0467-4427-BC41-CA09CC007DBC}"/>
              </a:ext>
            </a:extLst>
          </p:cNvPr>
          <p:cNvSpPr>
            <a:spLocks noChangeShapeType="1"/>
          </p:cNvSpPr>
          <p:nvPr/>
        </p:nvSpPr>
        <p:spPr bwMode="auto">
          <a:xfrm>
            <a:off x="1839913" y="5086350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15" name="Line 31">
            <a:extLst>
              <a:ext uri="{FF2B5EF4-FFF2-40B4-BE49-F238E27FC236}">
                <a16:creationId xmlns:a16="http://schemas.microsoft.com/office/drawing/2014/main" id="{B9062F36-1BF8-4501-8EAC-D3382BBD6EB1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9700" y="4652963"/>
            <a:ext cx="1150938" cy="1587"/>
          </a:xfrm>
          <a:prstGeom prst="line">
            <a:avLst/>
          </a:prstGeom>
          <a:noFill/>
          <a:ln w="25400">
            <a:solidFill>
              <a:srgbClr val="66FF33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17" name="Text Box 33">
            <a:extLst>
              <a:ext uri="{FF2B5EF4-FFF2-40B4-BE49-F238E27FC236}">
                <a16:creationId xmlns:a16="http://schemas.microsoft.com/office/drawing/2014/main" id="{92DF29A2-771D-43A5-905C-D06F79212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8450" y="4221163"/>
            <a:ext cx="6588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b="1"/>
              <a:t>FI</a:t>
            </a:r>
          </a:p>
        </p:txBody>
      </p:sp>
      <p:sp>
        <p:nvSpPr>
          <p:cNvPr id="42018" name="Line 34">
            <a:extLst>
              <a:ext uri="{FF2B5EF4-FFF2-40B4-BE49-F238E27FC236}">
                <a16:creationId xmlns:a16="http://schemas.microsoft.com/office/drawing/2014/main" id="{7E1E41BF-3093-4985-A22D-EC3481CF9258}"/>
              </a:ext>
            </a:extLst>
          </p:cNvPr>
          <p:cNvSpPr>
            <a:spLocks noChangeShapeType="1"/>
          </p:cNvSpPr>
          <p:nvPr/>
        </p:nvSpPr>
        <p:spPr bwMode="auto">
          <a:xfrm>
            <a:off x="2698750" y="4652963"/>
            <a:ext cx="1008063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19" name="_s1031">
            <a:extLst>
              <a:ext uri="{FF2B5EF4-FFF2-40B4-BE49-F238E27FC236}">
                <a16:creationId xmlns:a16="http://schemas.microsoft.com/office/drawing/2014/main" id="{2289DF37-2041-4940-AAE6-28D41C996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2225" y="4221163"/>
            <a:ext cx="1439863" cy="8588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42020" name="_s1031">
            <a:extLst>
              <a:ext uri="{FF2B5EF4-FFF2-40B4-BE49-F238E27FC236}">
                <a16:creationId xmlns:a16="http://schemas.microsoft.com/office/drawing/2014/main" id="{91365781-AE51-4D36-B95B-6D09782FB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4221163"/>
            <a:ext cx="1655762" cy="8651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UCmd</a:t>
            </a:r>
          </a:p>
        </p:txBody>
      </p:sp>
      <p:sp>
        <p:nvSpPr>
          <p:cNvPr id="42021" name="Text Box 37">
            <a:extLst>
              <a:ext uri="{FF2B5EF4-FFF2-40B4-BE49-F238E27FC236}">
                <a16:creationId xmlns:a16="http://schemas.microsoft.com/office/drawing/2014/main" id="{E4C84764-A5DA-496B-B1DC-B6F619C94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3225" y="4221163"/>
            <a:ext cx="6588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b="1"/>
              <a:t>FD</a:t>
            </a:r>
          </a:p>
        </p:txBody>
      </p:sp>
      <p:sp>
        <p:nvSpPr>
          <p:cNvPr id="42022" name="Line 38">
            <a:extLst>
              <a:ext uri="{FF2B5EF4-FFF2-40B4-BE49-F238E27FC236}">
                <a16:creationId xmlns:a16="http://schemas.microsoft.com/office/drawing/2014/main" id="{72F3193C-930B-4A36-B8DA-B1E5988AA90A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1363" y="5086350"/>
            <a:ext cx="0" cy="50323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42023" name="Rectangle 39">
            <a:extLst>
              <a:ext uri="{FF2B5EF4-FFF2-40B4-BE49-F238E27FC236}">
                <a16:creationId xmlns:a16="http://schemas.microsoft.com/office/drawing/2014/main" id="{248433C7-5575-41F9-80C7-13613C652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5513" y="1268413"/>
            <a:ext cx="28146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2400" b="1"/>
              <a:t>SISD = 1 FI &amp; 1 FD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1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42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08" grpId="0" animBg="1"/>
      <p:bldP spid="42017" grpId="0"/>
      <p:bldP spid="42019" grpId="0" animBg="1"/>
      <p:bldP spid="42020" grpId="0" animBg="1"/>
      <p:bldP spid="42021" grpId="0"/>
      <p:bldP spid="4202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>
            <a:extLst>
              <a:ext uri="{FF2B5EF4-FFF2-40B4-BE49-F238E27FC236}">
                <a16:creationId xmlns:a16="http://schemas.microsoft.com/office/drawing/2014/main" id="{33802255-0F4E-4D7E-9AAB-FD16CB46480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II – SIMD</a:t>
            </a:r>
          </a:p>
        </p:txBody>
      </p:sp>
      <p:sp>
        <p:nvSpPr>
          <p:cNvPr id="75779" name="Rectangle 3">
            <a:extLst>
              <a:ext uri="{FF2B5EF4-FFF2-40B4-BE49-F238E27FC236}">
                <a16:creationId xmlns:a16="http://schemas.microsoft.com/office/drawing/2014/main" id="{F5A6CAEA-AEC0-4F78-A79D-C3B868F393F0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1196975"/>
            <a:ext cx="8713787" cy="1871663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sz="2400">
                <a:cs typeface="Arial" panose="020B0604020202020204" pitchFamily="34" charset="0"/>
              </a:rPr>
              <a:t>SIMD sunt masini vectoriale: </a:t>
            </a:r>
          </a:p>
          <a:p>
            <a:pPr lvl="1" eaLnBrk="1" hangingPunct="1">
              <a:lnSpc>
                <a:spcPct val="85000"/>
              </a:lnSpc>
            </a:pPr>
            <a:r>
              <a:rPr lang="en-US" altLang="en-US" sz="2000">
                <a:cs typeface="Arial" panose="020B0604020202020204" pitchFamily="34" charset="0"/>
              </a:rPr>
              <a:t>O singura UCmd</a:t>
            </a:r>
          </a:p>
          <a:p>
            <a:pPr lvl="1" eaLnBrk="1" hangingPunct="1">
              <a:lnSpc>
                <a:spcPct val="85000"/>
              </a:lnSpc>
            </a:pPr>
            <a:r>
              <a:rPr lang="en-US" altLang="en-US" sz="2000">
                <a:cs typeface="Arial" panose="020B0604020202020204" pitchFamily="34" charset="0"/>
              </a:rPr>
              <a:t>Mai multe procesoare si module de memorie (orice procesor vede orice memorie)</a:t>
            </a:r>
            <a:endParaRPr lang="en-US" altLang="en-US" sz="2000"/>
          </a:p>
          <a:p>
            <a:pPr eaLnBrk="1" hangingPunct="1">
              <a:lnSpc>
                <a:spcPct val="85000"/>
              </a:lnSpc>
            </a:pPr>
            <a:r>
              <a:rPr lang="en-US" altLang="en-US" sz="2400">
                <a:cs typeface="Arial" panose="020B0604020202020204" pitchFamily="34" charset="0"/>
              </a:rPr>
              <a:t>Toate procesoarele fac aceeasi op impusa de UCmd prin FI</a:t>
            </a:r>
            <a:endParaRPr lang="en-US" altLang="en-US" sz="2400"/>
          </a:p>
        </p:txBody>
      </p:sp>
      <p:sp>
        <p:nvSpPr>
          <p:cNvPr id="75780" name="_s1031">
            <a:extLst>
              <a:ext uri="{FF2B5EF4-FFF2-40B4-BE49-F238E27FC236}">
                <a16:creationId xmlns:a16="http://schemas.microsoft.com/office/drawing/2014/main" id="{2C75D078-B5F0-432F-AC82-29512FA74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763" y="3133725"/>
            <a:ext cx="1512887" cy="855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P</a:t>
            </a:r>
            <a:r>
              <a:rPr lang="en-US" altLang="en-US" sz="3300" b="1" baseline="-250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5781" name="Line 5">
            <a:extLst>
              <a:ext uri="{FF2B5EF4-FFF2-40B4-BE49-F238E27FC236}">
                <a16:creationId xmlns:a16="http://schemas.microsoft.com/office/drawing/2014/main" id="{E3710184-4832-404F-9D40-8823C54EAB1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1562100" y="6589713"/>
            <a:ext cx="6624638" cy="79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2" name="Line 6">
            <a:extLst>
              <a:ext uri="{FF2B5EF4-FFF2-40B4-BE49-F238E27FC236}">
                <a16:creationId xmlns:a16="http://schemas.microsoft.com/office/drawing/2014/main" id="{1858AAA0-0BB5-402A-98EF-2AD3D421A63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66863" y="4575175"/>
            <a:ext cx="0" cy="20161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3" name="Line 7">
            <a:extLst>
              <a:ext uri="{FF2B5EF4-FFF2-40B4-BE49-F238E27FC236}">
                <a16:creationId xmlns:a16="http://schemas.microsoft.com/office/drawing/2014/main" id="{EB5472CF-EEF9-4DF1-AF1B-B68A048D43CC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6650" y="6042025"/>
            <a:ext cx="1223963" cy="1588"/>
          </a:xfrm>
          <a:prstGeom prst="line">
            <a:avLst/>
          </a:prstGeom>
          <a:noFill/>
          <a:ln w="25400">
            <a:solidFill>
              <a:srgbClr val="66FF33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5" name="Line 9">
            <a:extLst>
              <a:ext uri="{FF2B5EF4-FFF2-40B4-BE49-F238E27FC236}">
                <a16:creationId xmlns:a16="http://schemas.microsoft.com/office/drawing/2014/main" id="{D992E2F5-0C06-47EF-8578-D9C4FC6FCB7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9088" y="3565525"/>
            <a:ext cx="576262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86" name="_s1031">
            <a:extLst>
              <a:ext uri="{FF2B5EF4-FFF2-40B4-BE49-F238E27FC236}">
                <a16:creationId xmlns:a16="http://schemas.microsoft.com/office/drawing/2014/main" id="{F600AAB4-BC44-4961-A730-44F9A2AE1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3133725"/>
            <a:ext cx="1439863" cy="8588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M</a:t>
            </a:r>
            <a:r>
              <a:rPr lang="en-US" altLang="en-US" sz="3300" b="1" baseline="-250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5787" name="_s1031">
            <a:extLst>
              <a:ext uri="{FF2B5EF4-FFF2-40B4-BE49-F238E27FC236}">
                <a16:creationId xmlns:a16="http://schemas.microsoft.com/office/drawing/2014/main" id="{72FA35B7-6C7E-4C98-9A35-9BF493839D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3709988"/>
            <a:ext cx="1655762" cy="86518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UCmd</a:t>
            </a:r>
          </a:p>
        </p:txBody>
      </p:sp>
      <p:sp>
        <p:nvSpPr>
          <p:cNvPr id="75789" name="Line 13">
            <a:extLst>
              <a:ext uri="{FF2B5EF4-FFF2-40B4-BE49-F238E27FC236}">
                <a16:creationId xmlns:a16="http://schemas.microsoft.com/office/drawing/2014/main" id="{BBE39DB8-512B-4C70-A1F1-7F9F67E50EE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12063" y="3565525"/>
            <a:ext cx="5762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90" name="_s1031">
            <a:extLst>
              <a:ext uri="{FF2B5EF4-FFF2-40B4-BE49-F238E27FC236}">
                <a16:creationId xmlns:a16="http://schemas.microsoft.com/office/drawing/2014/main" id="{46FABB77-4742-41CE-9924-58EE2AFA17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763" y="4214813"/>
            <a:ext cx="1512887" cy="8556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P</a:t>
            </a:r>
            <a:r>
              <a:rPr lang="en-US" altLang="en-US" sz="3300" b="1" baseline="-250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5791" name="_s1031">
            <a:extLst>
              <a:ext uri="{FF2B5EF4-FFF2-40B4-BE49-F238E27FC236}">
                <a16:creationId xmlns:a16="http://schemas.microsoft.com/office/drawing/2014/main" id="{C94E5B8C-B9CC-4838-8846-F5B945896E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214813"/>
            <a:ext cx="1439863" cy="8588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M</a:t>
            </a:r>
            <a:r>
              <a:rPr lang="en-US" altLang="en-US" sz="3300" b="1" baseline="-250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5792" name="_s1031">
            <a:extLst>
              <a:ext uri="{FF2B5EF4-FFF2-40B4-BE49-F238E27FC236}">
                <a16:creationId xmlns:a16="http://schemas.microsoft.com/office/drawing/2014/main" id="{44CEC77F-2B67-42BF-B9A0-4B7D67502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3763" y="5583238"/>
            <a:ext cx="1512887" cy="8556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P</a:t>
            </a:r>
            <a:r>
              <a:rPr lang="en-US" altLang="en-US" sz="3300" b="1" baseline="-2500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75793" name="_s1031">
            <a:extLst>
              <a:ext uri="{FF2B5EF4-FFF2-40B4-BE49-F238E27FC236}">
                <a16:creationId xmlns:a16="http://schemas.microsoft.com/office/drawing/2014/main" id="{2514CE1A-EB2C-477E-8C06-E799148780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5583238"/>
            <a:ext cx="1439863" cy="8588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M</a:t>
            </a:r>
            <a:r>
              <a:rPr lang="en-US" altLang="en-US" sz="3300" b="1" baseline="-25000">
                <a:solidFill>
                  <a:schemeClr val="bg1"/>
                </a:solidFill>
              </a:rPr>
              <a:t>n</a:t>
            </a:r>
          </a:p>
        </p:txBody>
      </p:sp>
      <p:grpSp>
        <p:nvGrpSpPr>
          <p:cNvPr id="2" name="Group 18">
            <a:extLst>
              <a:ext uri="{FF2B5EF4-FFF2-40B4-BE49-F238E27FC236}">
                <a16:creationId xmlns:a16="http://schemas.microsoft.com/office/drawing/2014/main" id="{97BE945B-A665-46F5-8331-DF0BC39D3001}"/>
              </a:ext>
            </a:extLst>
          </p:cNvPr>
          <p:cNvGrpSpPr>
            <a:grpSpLocks/>
          </p:cNvGrpSpPr>
          <p:nvPr/>
        </p:nvGrpSpPr>
        <p:grpSpPr bwMode="auto">
          <a:xfrm>
            <a:off x="2686050" y="5294313"/>
            <a:ext cx="360363" cy="288925"/>
            <a:chOff x="2971" y="2750"/>
            <a:chExt cx="227" cy="317"/>
          </a:xfrm>
        </p:grpSpPr>
        <p:sp>
          <p:nvSpPr>
            <p:cNvPr id="52258" name="Line 19">
              <a:extLst>
                <a:ext uri="{FF2B5EF4-FFF2-40B4-BE49-F238E27FC236}">
                  <a16:creationId xmlns:a16="http://schemas.microsoft.com/office/drawing/2014/main" id="{492E150C-3BA2-438F-ABBA-A66032E7607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1" y="2750"/>
              <a:ext cx="227" cy="22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59" name="Line 20">
              <a:extLst>
                <a:ext uri="{FF2B5EF4-FFF2-40B4-BE49-F238E27FC236}">
                  <a16:creationId xmlns:a16="http://schemas.microsoft.com/office/drawing/2014/main" id="{311CC85B-19B5-4A0F-977B-AE9564F81A2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1" y="2840"/>
              <a:ext cx="227" cy="22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797" name="Line 21">
            <a:extLst>
              <a:ext uri="{FF2B5EF4-FFF2-40B4-BE49-F238E27FC236}">
                <a16:creationId xmlns:a16="http://schemas.microsoft.com/office/drawing/2014/main" id="{2CB8E935-AD2E-46CC-A9BF-FFD751AB813E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9088" y="4575175"/>
            <a:ext cx="576262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98" name="Line 22">
            <a:extLst>
              <a:ext uri="{FF2B5EF4-FFF2-40B4-BE49-F238E27FC236}">
                <a16:creationId xmlns:a16="http://schemas.microsoft.com/office/drawing/2014/main" id="{265B1628-8992-4A30-BC6C-EE15BE3AD0BA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9088" y="6015038"/>
            <a:ext cx="576262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799" name="Line 23">
            <a:extLst>
              <a:ext uri="{FF2B5EF4-FFF2-40B4-BE49-F238E27FC236}">
                <a16:creationId xmlns:a16="http://schemas.microsoft.com/office/drawing/2014/main" id="{9BD0ED88-1F25-468B-A9DF-41B4AB2AADA4}"/>
              </a:ext>
            </a:extLst>
          </p:cNvPr>
          <p:cNvSpPr>
            <a:spLocks noChangeShapeType="1"/>
          </p:cNvSpPr>
          <p:nvPr/>
        </p:nvSpPr>
        <p:spPr bwMode="auto">
          <a:xfrm>
            <a:off x="2282825" y="4141788"/>
            <a:ext cx="576263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00" name="Line 24">
            <a:extLst>
              <a:ext uri="{FF2B5EF4-FFF2-40B4-BE49-F238E27FC236}">
                <a16:creationId xmlns:a16="http://schemas.microsoft.com/office/drawing/2014/main" id="{A348A501-1C63-4DA6-B6C9-40B1B2610D40}"/>
              </a:ext>
            </a:extLst>
          </p:cNvPr>
          <p:cNvSpPr>
            <a:spLocks noChangeShapeType="1"/>
          </p:cNvSpPr>
          <p:nvPr/>
        </p:nvSpPr>
        <p:spPr bwMode="auto">
          <a:xfrm>
            <a:off x="2859088" y="3565525"/>
            <a:ext cx="0" cy="245110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01" name="Line 25">
            <a:extLst>
              <a:ext uri="{FF2B5EF4-FFF2-40B4-BE49-F238E27FC236}">
                <a16:creationId xmlns:a16="http://schemas.microsoft.com/office/drawing/2014/main" id="{80CDC371-136E-45B1-BF60-C9410B7144C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6650" y="4640263"/>
            <a:ext cx="1208088" cy="1587"/>
          </a:xfrm>
          <a:prstGeom prst="line">
            <a:avLst/>
          </a:prstGeom>
          <a:noFill/>
          <a:ln w="25400">
            <a:solidFill>
              <a:srgbClr val="66FF33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02" name="Line 26">
            <a:extLst>
              <a:ext uri="{FF2B5EF4-FFF2-40B4-BE49-F238E27FC236}">
                <a16:creationId xmlns:a16="http://schemas.microsoft.com/office/drawing/2014/main" id="{EFB2970A-93CD-4236-8B04-104F00A1AE11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6650" y="3565525"/>
            <a:ext cx="1208088" cy="1588"/>
          </a:xfrm>
          <a:prstGeom prst="line">
            <a:avLst/>
          </a:prstGeom>
          <a:noFill/>
          <a:ln w="25400">
            <a:solidFill>
              <a:srgbClr val="66FF33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03" name="Line 27">
            <a:extLst>
              <a:ext uri="{FF2B5EF4-FFF2-40B4-BE49-F238E27FC236}">
                <a16:creationId xmlns:a16="http://schemas.microsoft.com/office/drawing/2014/main" id="{BB457675-4046-4FE8-85BE-1A56E6EBC6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12063" y="4646613"/>
            <a:ext cx="5762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04" name="Line 28">
            <a:extLst>
              <a:ext uri="{FF2B5EF4-FFF2-40B4-BE49-F238E27FC236}">
                <a16:creationId xmlns:a16="http://schemas.microsoft.com/office/drawing/2014/main" id="{4D3FDA1A-E929-4CDD-8F70-0AB9FA638D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12063" y="6015038"/>
            <a:ext cx="5762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07" name="Line 31">
            <a:extLst>
              <a:ext uri="{FF2B5EF4-FFF2-40B4-BE49-F238E27FC236}">
                <a16:creationId xmlns:a16="http://schemas.microsoft.com/office/drawing/2014/main" id="{F1B8418D-92F5-49D0-BBA2-C9084C39303F}"/>
              </a:ext>
            </a:extLst>
          </p:cNvPr>
          <p:cNvSpPr>
            <a:spLocks noChangeShapeType="1"/>
          </p:cNvSpPr>
          <p:nvPr/>
        </p:nvSpPr>
        <p:spPr bwMode="auto">
          <a:xfrm>
            <a:off x="8186738" y="3565525"/>
            <a:ext cx="0" cy="3024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5808" name="Text Box 32">
            <a:extLst>
              <a:ext uri="{FF2B5EF4-FFF2-40B4-BE49-F238E27FC236}">
                <a16:creationId xmlns:a16="http://schemas.microsoft.com/office/drawing/2014/main" id="{2C665E84-B7EB-40AD-9B47-55C508A17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0275" y="3744913"/>
            <a:ext cx="6588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b="1"/>
              <a:t>FI</a:t>
            </a:r>
          </a:p>
        </p:txBody>
      </p:sp>
      <p:sp>
        <p:nvSpPr>
          <p:cNvPr id="75809" name="Text Box 33">
            <a:extLst>
              <a:ext uri="{FF2B5EF4-FFF2-40B4-BE49-F238E27FC236}">
                <a16:creationId xmlns:a16="http://schemas.microsoft.com/office/drawing/2014/main" id="{FFD1BAA5-05B2-441E-BBFA-691C5F8B9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5575" y="3133725"/>
            <a:ext cx="6588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b="1"/>
              <a:t>FD</a:t>
            </a:r>
            <a:r>
              <a:rPr lang="en-US" altLang="en-US" sz="2000" b="1" baseline="-25000"/>
              <a:t>1</a:t>
            </a:r>
          </a:p>
        </p:txBody>
      </p:sp>
      <p:sp>
        <p:nvSpPr>
          <p:cNvPr id="75810" name="Text Box 34">
            <a:extLst>
              <a:ext uri="{FF2B5EF4-FFF2-40B4-BE49-F238E27FC236}">
                <a16:creationId xmlns:a16="http://schemas.microsoft.com/office/drawing/2014/main" id="{F323609D-00E7-4124-B644-5686FC5F83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5575" y="4214813"/>
            <a:ext cx="6588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b="1"/>
              <a:t>FD</a:t>
            </a:r>
            <a:r>
              <a:rPr lang="en-US" altLang="en-US" sz="2000" b="1" baseline="-25000"/>
              <a:t>2</a:t>
            </a:r>
          </a:p>
        </p:txBody>
      </p:sp>
      <p:sp>
        <p:nvSpPr>
          <p:cNvPr id="75811" name="Text Box 35">
            <a:extLst>
              <a:ext uri="{FF2B5EF4-FFF2-40B4-BE49-F238E27FC236}">
                <a16:creationId xmlns:a16="http://schemas.microsoft.com/office/drawing/2014/main" id="{E58346E4-875A-4D00-B840-D2073C04C6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5575" y="5583238"/>
            <a:ext cx="6588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b="1"/>
              <a:t>FD</a:t>
            </a:r>
            <a:r>
              <a:rPr lang="en-US" altLang="en-US" sz="2000" b="1" baseline="-25000"/>
              <a:t>n</a:t>
            </a:r>
          </a:p>
        </p:txBody>
      </p:sp>
      <p:grpSp>
        <p:nvGrpSpPr>
          <p:cNvPr id="3" name="Group 43">
            <a:extLst>
              <a:ext uri="{FF2B5EF4-FFF2-40B4-BE49-F238E27FC236}">
                <a16:creationId xmlns:a16="http://schemas.microsoft.com/office/drawing/2014/main" id="{BE07735A-66C8-4F9F-B29F-A88C4D44EA17}"/>
              </a:ext>
            </a:extLst>
          </p:cNvPr>
          <p:cNvGrpSpPr>
            <a:grpSpLocks/>
          </p:cNvGrpSpPr>
          <p:nvPr/>
        </p:nvGrpSpPr>
        <p:grpSpPr bwMode="auto">
          <a:xfrm>
            <a:off x="7999413" y="5294313"/>
            <a:ext cx="360362" cy="288925"/>
            <a:chOff x="2971" y="2750"/>
            <a:chExt cx="227" cy="317"/>
          </a:xfrm>
        </p:grpSpPr>
        <p:sp>
          <p:nvSpPr>
            <p:cNvPr id="52256" name="Line 44">
              <a:extLst>
                <a:ext uri="{FF2B5EF4-FFF2-40B4-BE49-F238E27FC236}">
                  <a16:creationId xmlns:a16="http://schemas.microsoft.com/office/drawing/2014/main" id="{713D394E-6576-4F1D-82A4-B339B30412E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1" y="2750"/>
              <a:ext cx="227" cy="22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257" name="Line 45">
              <a:extLst>
                <a:ext uri="{FF2B5EF4-FFF2-40B4-BE49-F238E27FC236}">
                  <a16:creationId xmlns:a16="http://schemas.microsoft.com/office/drawing/2014/main" id="{C7C1D6B6-F5EA-4811-8A01-3683DA9DF24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1" y="2840"/>
              <a:ext cx="227" cy="22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5822" name="Rectangle 46">
            <a:extLst>
              <a:ext uri="{FF2B5EF4-FFF2-40B4-BE49-F238E27FC236}">
                <a16:creationId xmlns:a16="http://schemas.microsoft.com/office/drawing/2014/main" id="{7D97A7CB-8D9A-4487-93B6-51D6F75D7F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2000" y="1268413"/>
            <a:ext cx="2881313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2400" b="1"/>
              <a:t>SIMD = 1 FI &amp; n FD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" dur="500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 nodeType="clickPar">
                      <p:stCondLst>
                        <p:cond delay="indefinite"/>
                      </p:stCondLst>
                      <p:childTnLst>
                        <p:par>
                          <p:cTn id="6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75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780" grpId="0" animBg="1"/>
      <p:bldP spid="75786" grpId="0" animBg="1"/>
      <p:bldP spid="75787" grpId="0" animBg="1"/>
      <p:bldP spid="75790" grpId="0" animBg="1"/>
      <p:bldP spid="75791" grpId="0" animBg="1"/>
      <p:bldP spid="75792" grpId="0" animBg="1"/>
      <p:bldP spid="75793" grpId="0" animBg="1"/>
      <p:bldP spid="75808" grpId="0"/>
      <p:bldP spid="75809" grpId="0"/>
      <p:bldP spid="75810" grpId="0"/>
      <p:bldP spid="75811" grpId="0"/>
      <p:bldP spid="758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>
            <a:extLst>
              <a:ext uri="{FF2B5EF4-FFF2-40B4-BE49-F238E27FC236}">
                <a16:creationId xmlns:a16="http://schemas.microsoft.com/office/drawing/2014/main" id="{081C14F4-7B8F-4779-953C-39853FAEC0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III – MISD</a:t>
            </a:r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AFBC3476-9A10-48DB-86FC-09AF9EA099D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1196975"/>
            <a:ext cx="8713787" cy="1871663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sz="2400">
                <a:cs typeface="Arial" panose="020B0604020202020204" pitchFamily="34" charset="0"/>
              </a:rPr>
              <a:t>MISD au: </a:t>
            </a:r>
          </a:p>
          <a:p>
            <a:pPr lvl="1" eaLnBrk="1" hangingPunct="1">
              <a:lnSpc>
                <a:spcPct val="85000"/>
              </a:lnSpc>
            </a:pPr>
            <a:r>
              <a:rPr lang="en-US" altLang="en-US" sz="2000">
                <a:cs typeface="Arial" panose="020B0604020202020204" pitchFamily="34" charset="0"/>
              </a:rPr>
              <a:t>Mai multe UCmd si procesoare</a:t>
            </a:r>
          </a:p>
          <a:p>
            <a:pPr lvl="1" eaLnBrk="1" hangingPunct="1">
              <a:lnSpc>
                <a:spcPct val="85000"/>
              </a:lnSpc>
            </a:pPr>
            <a:r>
              <a:rPr lang="en-US" altLang="en-US" sz="2000">
                <a:cs typeface="Arial" panose="020B0604020202020204" pitchFamily="34" charset="0"/>
              </a:rPr>
              <a:t>Un singur modul de memorie</a:t>
            </a:r>
            <a:endParaRPr lang="en-US" altLang="en-US" sz="2000"/>
          </a:p>
          <a:p>
            <a:pPr eaLnBrk="1" hangingPunct="1">
              <a:lnSpc>
                <a:spcPct val="85000"/>
              </a:lnSpc>
            </a:pPr>
            <a:r>
              <a:rPr lang="en-US" altLang="en-US" sz="2400">
                <a:cs typeface="Arial" panose="020B0604020202020204" pitchFamily="34" charset="0"/>
              </a:rPr>
              <a:t>Domeniu de aplicatie restrans si special: aplicarea altor algoritmi pe aceleasi date (Apps: meteo/evidenta populatiei)</a:t>
            </a:r>
          </a:p>
        </p:txBody>
      </p:sp>
      <p:sp>
        <p:nvSpPr>
          <p:cNvPr id="78852" name="_s1031">
            <a:extLst>
              <a:ext uri="{FF2B5EF4-FFF2-40B4-BE49-F238E27FC236}">
                <a16:creationId xmlns:a16="http://schemas.microsoft.com/office/drawing/2014/main" id="{6E8DA156-68D7-452F-BCC7-1606A0F8D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800" y="3133725"/>
            <a:ext cx="1512888" cy="855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P</a:t>
            </a:r>
            <a:r>
              <a:rPr lang="en-US" altLang="en-US" sz="3300" b="1" baseline="-250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8853" name="Line 5">
            <a:extLst>
              <a:ext uri="{FF2B5EF4-FFF2-40B4-BE49-F238E27FC236}">
                <a16:creationId xmlns:a16="http://schemas.microsoft.com/office/drawing/2014/main" id="{9D005B69-112E-4774-85A4-D435CC4BC41B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68325" y="6588125"/>
            <a:ext cx="7791450" cy="9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54" name="Line 6">
            <a:extLst>
              <a:ext uri="{FF2B5EF4-FFF2-40B4-BE49-F238E27FC236}">
                <a16:creationId xmlns:a16="http://schemas.microsoft.com/office/drawing/2014/main" id="{C2EE52FC-C674-42B5-96A4-600FB81A997E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325" y="3573463"/>
            <a:ext cx="0" cy="30178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55" name="Line 7">
            <a:extLst>
              <a:ext uri="{FF2B5EF4-FFF2-40B4-BE49-F238E27FC236}">
                <a16:creationId xmlns:a16="http://schemas.microsoft.com/office/drawing/2014/main" id="{3CADB106-17D7-4377-9927-64D5BB1B9BE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9688" y="6042025"/>
            <a:ext cx="488950" cy="0"/>
          </a:xfrm>
          <a:prstGeom prst="line">
            <a:avLst/>
          </a:prstGeom>
          <a:noFill/>
          <a:ln w="25400">
            <a:solidFill>
              <a:srgbClr val="66FF33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56" name="Line 8">
            <a:extLst>
              <a:ext uri="{FF2B5EF4-FFF2-40B4-BE49-F238E27FC236}">
                <a16:creationId xmlns:a16="http://schemas.microsoft.com/office/drawing/2014/main" id="{8E47E5A4-E762-47B2-B40C-EF072329B2C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3013" y="3563938"/>
            <a:ext cx="1095375" cy="31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57" name="_s1031">
            <a:extLst>
              <a:ext uri="{FF2B5EF4-FFF2-40B4-BE49-F238E27FC236}">
                <a16:creationId xmlns:a16="http://schemas.microsoft.com/office/drawing/2014/main" id="{95FB88E6-FFF6-4BEA-9865-E583A71288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5238" y="3133725"/>
            <a:ext cx="1439862" cy="33194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M</a:t>
            </a:r>
            <a:endParaRPr lang="en-US" altLang="en-US" sz="3300" b="1" baseline="-25000">
              <a:solidFill>
                <a:schemeClr val="bg1"/>
              </a:solidFill>
            </a:endParaRPr>
          </a:p>
        </p:txBody>
      </p:sp>
      <p:sp>
        <p:nvSpPr>
          <p:cNvPr id="78859" name="Line 11">
            <a:extLst>
              <a:ext uri="{FF2B5EF4-FFF2-40B4-BE49-F238E27FC236}">
                <a16:creationId xmlns:a16="http://schemas.microsoft.com/office/drawing/2014/main" id="{7821ACB9-D688-401E-A974-E928201C822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325" y="3573463"/>
            <a:ext cx="431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60" name="_s1031">
            <a:extLst>
              <a:ext uri="{FF2B5EF4-FFF2-40B4-BE49-F238E27FC236}">
                <a16:creationId xmlns:a16="http://schemas.microsoft.com/office/drawing/2014/main" id="{8436E5F1-3E35-4722-AE4B-EB0A138ADC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800" y="4214813"/>
            <a:ext cx="1512888" cy="8556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P</a:t>
            </a:r>
            <a:r>
              <a:rPr lang="en-US" altLang="en-US" sz="3300" b="1" baseline="-250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8862" name="_s1031">
            <a:extLst>
              <a:ext uri="{FF2B5EF4-FFF2-40B4-BE49-F238E27FC236}">
                <a16:creationId xmlns:a16="http://schemas.microsoft.com/office/drawing/2014/main" id="{8950A31C-0044-407F-9C26-0717E3AECA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6800" y="5583238"/>
            <a:ext cx="1512888" cy="8556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P</a:t>
            </a:r>
            <a:r>
              <a:rPr lang="en-US" altLang="en-US" sz="3300" b="1" baseline="-25000">
                <a:solidFill>
                  <a:schemeClr val="bg1"/>
                </a:solidFill>
              </a:rPr>
              <a:t>n</a:t>
            </a:r>
          </a:p>
        </p:txBody>
      </p:sp>
      <p:grpSp>
        <p:nvGrpSpPr>
          <p:cNvPr id="2" name="Group 16">
            <a:extLst>
              <a:ext uri="{FF2B5EF4-FFF2-40B4-BE49-F238E27FC236}">
                <a16:creationId xmlns:a16="http://schemas.microsoft.com/office/drawing/2014/main" id="{DF473036-1D6E-496D-B981-C33C73A3F3B0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5229225"/>
            <a:ext cx="360362" cy="288925"/>
            <a:chOff x="2971" y="2750"/>
            <a:chExt cx="227" cy="317"/>
          </a:xfrm>
        </p:grpSpPr>
        <p:sp>
          <p:nvSpPr>
            <p:cNvPr id="54306" name="Line 17">
              <a:extLst>
                <a:ext uri="{FF2B5EF4-FFF2-40B4-BE49-F238E27FC236}">
                  <a16:creationId xmlns:a16="http://schemas.microsoft.com/office/drawing/2014/main" id="{8DB718BC-5674-4CC7-BE2C-AD3D5266DAC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1" y="2750"/>
              <a:ext cx="227" cy="22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307" name="Line 18">
              <a:extLst>
                <a:ext uri="{FF2B5EF4-FFF2-40B4-BE49-F238E27FC236}">
                  <a16:creationId xmlns:a16="http://schemas.microsoft.com/office/drawing/2014/main" id="{B382256C-5226-4CF7-99FA-74FB459C22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1" y="2840"/>
              <a:ext cx="227" cy="22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8867" name="Line 19">
            <a:extLst>
              <a:ext uri="{FF2B5EF4-FFF2-40B4-BE49-F238E27FC236}">
                <a16:creationId xmlns:a16="http://schemas.microsoft.com/office/drawing/2014/main" id="{D21C249A-DCCA-4E70-AF1C-E4654D0530C3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3013" y="4573588"/>
            <a:ext cx="1095375" cy="31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68" name="Line 20">
            <a:extLst>
              <a:ext uri="{FF2B5EF4-FFF2-40B4-BE49-F238E27FC236}">
                <a16:creationId xmlns:a16="http://schemas.microsoft.com/office/drawing/2014/main" id="{40F8F849-6923-49C0-820C-DD3C48A3D58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3013" y="6013450"/>
            <a:ext cx="1095375" cy="31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71" name="Line 23">
            <a:extLst>
              <a:ext uri="{FF2B5EF4-FFF2-40B4-BE49-F238E27FC236}">
                <a16:creationId xmlns:a16="http://schemas.microsoft.com/office/drawing/2014/main" id="{8EBEAA21-684A-4A94-B12B-4AE4E8C6F72D}"/>
              </a:ext>
            </a:extLst>
          </p:cNvPr>
          <p:cNvSpPr>
            <a:spLocks noChangeShapeType="1"/>
          </p:cNvSpPr>
          <p:nvPr/>
        </p:nvSpPr>
        <p:spPr bwMode="auto">
          <a:xfrm>
            <a:off x="5105400" y="4652963"/>
            <a:ext cx="1223963" cy="0"/>
          </a:xfrm>
          <a:prstGeom prst="line">
            <a:avLst/>
          </a:prstGeom>
          <a:noFill/>
          <a:ln w="25400">
            <a:solidFill>
              <a:srgbClr val="66FF33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72" name="Line 24">
            <a:extLst>
              <a:ext uri="{FF2B5EF4-FFF2-40B4-BE49-F238E27FC236}">
                <a16:creationId xmlns:a16="http://schemas.microsoft.com/office/drawing/2014/main" id="{8EA3DFCE-3A9C-46F5-AD5F-1CA3BB64153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9688" y="3565525"/>
            <a:ext cx="488950" cy="0"/>
          </a:xfrm>
          <a:prstGeom prst="line">
            <a:avLst/>
          </a:prstGeom>
          <a:noFill/>
          <a:ln w="25400">
            <a:solidFill>
              <a:srgbClr val="66FF33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73" name="Line 25">
            <a:extLst>
              <a:ext uri="{FF2B5EF4-FFF2-40B4-BE49-F238E27FC236}">
                <a16:creationId xmlns:a16="http://schemas.microsoft.com/office/drawing/2014/main" id="{269004DB-F75C-4935-A2F4-DB091ACCEE6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85100" y="4646613"/>
            <a:ext cx="576263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74" name="Line 26">
            <a:extLst>
              <a:ext uri="{FF2B5EF4-FFF2-40B4-BE49-F238E27FC236}">
                <a16:creationId xmlns:a16="http://schemas.microsoft.com/office/drawing/2014/main" id="{69C28D6A-A605-4E1E-A1E8-FCED351144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325" y="6015038"/>
            <a:ext cx="431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75" name="Line 27">
            <a:extLst>
              <a:ext uri="{FF2B5EF4-FFF2-40B4-BE49-F238E27FC236}">
                <a16:creationId xmlns:a16="http://schemas.microsoft.com/office/drawing/2014/main" id="{EBB05DB4-D048-4C55-844D-E683850A3437}"/>
              </a:ext>
            </a:extLst>
          </p:cNvPr>
          <p:cNvSpPr>
            <a:spLocks noChangeShapeType="1"/>
          </p:cNvSpPr>
          <p:nvPr/>
        </p:nvSpPr>
        <p:spPr bwMode="auto">
          <a:xfrm>
            <a:off x="8359775" y="4652963"/>
            <a:ext cx="0" cy="193675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876" name="Text Box 28">
            <a:extLst>
              <a:ext uri="{FF2B5EF4-FFF2-40B4-BE49-F238E27FC236}">
                <a16:creationId xmlns:a16="http://schemas.microsoft.com/office/drawing/2014/main" id="{72B16875-CEAA-45C0-8F88-9752EA4FB7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2613" y="4279900"/>
            <a:ext cx="658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b="1"/>
              <a:t>FD</a:t>
            </a:r>
          </a:p>
        </p:txBody>
      </p:sp>
      <p:sp>
        <p:nvSpPr>
          <p:cNvPr id="78877" name="Text Box 29">
            <a:extLst>
              <a:ext uri="{FF2B5EF4-FFF2-40B4-BE49-F238E27FC236}">
                <a16:creationId xmlns:a16="http://schemas.microsoft.com/office/drawing/2014/main" id="{1426DC16-9207-40B1-942A-C09795100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8913" y="3133725"/>
            <a:ext cx="658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b="1"/>
              <a:t>FI</a:t>
            </a:r>
            <a:r>
              <a:rPr lang="en-US" altLang="en-US" sz="2000" b="1" baseline="-25000"/>
              <a:t>1</a:t>
            </a:r>
          </a:p>
        </p:txBody>
      </p:sp>
      <p:sp>
        <p:nvSpPr>
          <p:cNvPr id="78878" name="Text Box 30">
            <a:extLst>
              <a:ext uri="{FF2B5EF4-FFF2-40B4-BE49-F238E27FC236}">
                <a16:creationId xmlns:a16="http://schemas.microsoft.com/office/drawing/2014/main" id="{A6582890-BD94-4DE0-96AA-4ED84518F5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8913" y="4214813"/>
            <a:ext cx="658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b="1"/>
              <a:t>FI</a:t>
            </a:r>
            <a:r>
              <a:rPr lang="en-US" altLang="en-US" sz="2000" b="1" baseline="-25000"/>
              <a:t>2</a:t>
            </a:r>
          </a:p>
        </p:txBody>
      </p:sp>
      <p:sp>
        <p:nvSpPr>
          <p:cNvPr id="78879" name="Text Box 31">
            <a:extLst>
              <a:ext uri="{FF2B5EF4-FFF2-40B4-BE49-F238E27FC236}">
                <a16:creationId xmlns:a16="http://schemas.microsoft.com/office/drawing/2014/main" id="{FF52EB8C-E543-4BC6-8003-D5CC5FA13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28913" y="5583238"/>
            <a:ext cx="65881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b="1"/>
              <a:t>FI</a:t>
            </a:r>
            <a:r>
              <a:rPr lang="en-US" altLang="en-US" sz="2000" b="1" baseline="-25000"/>
              <a:t>n</a:t>
            </a:r>
          </a:p>
        </p:txBody>
      </p:sp>
      <p:sp>
        <p:nvSpPr>
          <p:cNvPr id="78883" name="Rectangle 35">
            <a:extLst>
              <a:ext uri="{FF2B5EF4-FFF2-40B4-BE49-F238E27FC236}">
                <a16:creationId xmlns:a16="http://schemas.microsoft.com/office/drawing/2014/main" id="{178D2581-C7BB-4C6D-A5F1-8CED9E6073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43588" y="1268413"/>
            <a:ext cx="2881312" cy="43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2400" b="1"/>
              <a:t>MISD = n FI &amp; 1 FD</a:t>
            </a:r>
          </a:p>
        </p:txBody>
      </p:sp>
      <p:sp>
        <p:nvSpPr>
          <p:cNvPr id="78884" name="_s1031">
            <a:extLst>
              <a:ext uri="{FF2B5EF4-FFF2-40B4-BE49-F238E27FC236}">
                <a16:creationId xmlns:a16="http://schemas.microsoft.com/office/drawing/2014/main" id="{5668EF97-5A60-428D-96A4-9C0A733271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25" y="3130550"/>
            <a:ext cx="1512888" cy="855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UCmd</a:t>
            </a:r>
            <a:r>
              <a:rPr lang="en-US" altLang="en-US" sz="3300" b="1" baseline="-250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8885" name="_s1031">
            <a:extLst>
              <a:ext uri="{FF2B5EF4-FFF2-40B4-BE49-F238E27FC236}">
                <a16:creationId xmlns:a16="http://schemas.microsoft.com/office/drawing/2014/main" id="{8508D279-CB47-4675-93C3-56B0770093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25" y="4221163"/>
            <a:ext cx="1512888" cy="8556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UCmd</a:t>
            </a:r>
            <a:r>
              <a:rPr lang="en-US" altLang="en-US" sz="3300" b="1" baseline="-250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8886" name="_s1031">
            <a:extLst>
              <a:ext uri="{FF2B5EF4-FFF2-40B4-BE49-F238E27FC236}">
                <a16:creationId xmlns:a16="http://schemas.microsoft.com/office/drawing/2014/main" id="{63CC88E5-1B27-4866-9EAF-006D542771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00125" y="5589588"/>
            <a:ext cx="1512888" cy="8556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UCmd</a:t>
            </a:r>
            <a:r>
              <a:rPr lang="en-US" altLang="en-US" sz="3300" b="1" baseline="-2500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78888" name="Line 40">
            <a:extLst>
              <a:ext uri="{FF2B5EF4-FFF2-40B4-BE49-F238E27FC236}">
                <a16:creationId xmlns:a16="http://schemas.microsoft.com/office/drawing/2014/main" id="{A4B5EA0B-DC04-4B24-A22A-865221237EF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68325" y="4646613"/>
            <a:ext cx="431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3" name="Group 41">
            <a:extLst>
              <a:ext uri="{FF2B5EF4-FFF2-40B4-BE49-F238E27FC236}">
                <a16:creationId xmlns:a16="http://schemas.microsoft.com/office/drawing/2014/main" id="{9B664FB6-E162-4D55-BF20-C3DCF7F0985B}"/>
              </a:ext>
            </a:extLst>
          </p:cNvPr>
          <p:cNvGrpSpPr>
            <a:grpSpLocks/>
          </p:cNvGrpSpPr>
          <p:nvPr/>
        </p:nvGrpSpPr>
        <p:grpSpPr bwMode="auto">
          <a:xfrm>
            <a:off x="5440363" y="5157788"/>
            <a:ext cx="360362" cy="288925"/>
            <a:chOff x="2971" y="2750"/>
            <a:chExt cx="227" cy="317"/>
          </a:xfrm>
        </p:grpSpPr>
        <p:sp>
          <p:nvSpPr>
            <p:cNvPr id="54304" name="Line 42">
              <a:extLst>
                <a:ext uri="{FF2B5EF4-FFF2-40B4-BE49-F238E27FC236}">
                  <a16:creationId xmlns:a16="http://schemas.microsoft.com/office/drawing/2014/main" id="{7B309CE7-3CB6-4460-B701-43A9036757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1" y="2750"/>
              <a:ext cx="227" cy="22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305" name="Line 43">
              <a:extLst>
                <a:ext uri="{FF2B5EF4-FFF2-40B4-BE49-F238E27FC236}">
                  <a16:creationId xmlns:a16="http://schemas.microsoft.com/office/drawing/2014/main" id="{6D19DEA6-6A44-4024-B830-C6F7D6B6EA8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1" y="2840"/>
              <a:ext cx="227" cy="22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8892" name="Line 44">
            <a:extLst>
              <a:ext uri="{FF2B5EF4-FFF2-40B4-BE49-F238E27FC236}">
                <a16:creationId xmlns:a16="http://schemas.microsoft.com/office/drawing/2014/main" id="{764B681D-621B-4B42-8E17-11D5FD671C07}"/>
              </a:ext>
            </a:extLst>
          </p:cNvPr>
          <p:cNvSpPr>
            <a:spLocks noChangeShapeType="1"/>
          </p:cNvSpPr>
          <p:nvPr/>
        </p:nvSpPr>
        <p:spPr bwMode="auto">
          <a:xfrm>
            <a:off x="5624513" y="3573463"/>
            <a:ext cx="0" cy="2474912"/>
          </a:xfrm>
          <a:prstGeom prst="line">
            <a:avLst/>
          </a:prstGeom>
          <a:noFill/>
          <a:ln w="25400">
            <a:solidFill>
              <a:srgbClr val="66FF33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78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 nodeType="clickPar">
                      <p:stCondLst>
                        <p:cond delay="indefinite"/>
                      </p:stCondLst>
                      <p:childTnLst>
                        <p:par>
                          <p:cTn id="7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78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 nodeType="clickPar">
                      <p:stCondLst>
                        <p:cond delay="indefinite"/>
                      </p:stCondLst>
                      <p:childTnLst>
                        <p:par>
                          <p:cTn id="7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788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2" grpId="0" animBg="1"/>
      <p:bldP spid="78857" grpId="0" animBg="1"/>
      <p:bldP spid="78860" grpId="0" animBg="1"/>
      <p:bldP spid="78862" grpId="0" animBg="1"/>
      <p:bldP spid="78876" grpId="0"/>
      <p:bldP spid="78877" grpId="0"/>
      <p:bldP spid="78878" grpId="0"/>
      <p:bldP spid="78879" grpId="0"/>
      <p:bldP spid="78883" grpId="0"/>
      <p:bldP spid="78884" grpId="0" animBg="1"/>
      <p:bldP spid="78885" grpId="0" animBg="1"/>
      <p:bldP spid="7888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>
            <a:extLst>
              <a:ext uri="{FF2B5EF4-FFF2-40B4-BE49-F238E27FC236}">
                <a16:creationId xmlns:a16="http://schemas.microsoft.com/office/drawing/2014/main" id="{2DAB0C2E-72E6-4779-9D96-B6C97F7C31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IV – MIMD</a:t>
            </a:r>
          </a:p>
        </p:txBody>
      </p:sp>
      <p:sp>
        <p:nvSpPr>
          <p:cNvPr id="79875" name="Rectangle 3">
            <a:extLst>
              <a:ext uri="{FF2B5EF4-FFF2-40B4-BE49-F238E27FC236}">
                <a16:creationId xmlns:a16="http://schemas.microsoft.com/office/drawing/2014/main" id="{99476556-E85C-44DE-9C76-9B8AB71DBC7D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179388" y="1196975"/>
            <a:ext cx="8713787" cy="2087563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sz="2400">
                <a:cs typeface="Arial" panose="020B0604020202020204" pitchFamily="34" charset="0"/>
              </a:rPr>
              <a:t>MIMD pot comunica: (P-P sau P-M)</a:t>
            </a:r>
          </a:p>
          <a:p>
            <a:pPr eaLnBrk="1" hangingPunct="1">
              <a:lnSpc>
                <a:spcPct val="85000"/>
              </a:lnSpc>
            </a:pPr>
            <a:r>
              <a:rPr lang="en-US" altLang="en-US" sz="2400">
                <a:cs typeface="Arial" panose="020B0604020202020204" pitchFamily="34" charset="0"/>
              </a:rPr>
              <a:t>Toate procesoarele participa la acelasi program</a:t>
            </a:r>
          </a:p>
          <a:p>
            <a:pPr eaLnBrk="1" hangingPunct="1">
              <a:lnSpc>
                <a:spcPct val="85000"/>
              </a:lnSpc>
            </a:pPr>
            <a:r>
              <a:rPr lang="en-US" altLang="en-US" sz="2400">
                <a:cs typeface="Arial" panose="020B0604020202020204" pitchFamily="34" charset="0"/>
              </a:rPr>
              <a:t>Mod programare: </a:t>
            </a:r>
          </a:p>
          <a:p>
            <a:pPr lvl="1" eaLnBrk="1" hangingPunct="1">
              <a:lnSpc>
                <a:spcPct val="85000"/>
              </a:lnSpc>
            </a:pPr>
            <a:r>
              <a:rPr lang="en-US" altLang="en-US" sz="2000">
                <a:cs typeface="Arial" panose="020B0604020202020204" pitchFamily="34" charset="0"/>
              </a:rPr>
              <a:t>Shared memory (strans cuplate) – memorie partajata (e.g. OpenMP)</a:t>
            </a:r>
          </a:p>
          <a:p>
            <a:pPr lvl="1" eaLnBrk="1" hangingPunct="1">
              <a:lnSpc>
                <a:spcPct val="85000"/>
              </a:lnSpc>
            </a:pPr>
            <a:r>
              <a:rPr lang="en-US" altLang="en-US" sz="2000">
                <a:cs typeface="Arial" panose="020B0604020202020204" pitchFamily="34" charset="0"/>
              </a:rPr>
              <a:t>Distributed memory (slab cuplate) – transfer de mesaje (e.g. MPI)</a:t>
            </a:r>
          </a:p>
        </p:txBody>
      </p:sp>
      <p:sp>
        <p:nvSpPr>
          <p:cNvPr id="79876" name="_s1031">
            <a:extLst>
              <a:ext uri="{FF2B5EF4-FFF2-40B4-BE49-F238E27FC236}">
                <a16:creationId xmlns:a16="http://schemas.microsoft.com/office/drawing/2014/main" id="{0A93CAC8-9C2A-4363-B40F-9B8CAB1DB7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6638" y="3200400"/>
            <a:ext cx="1512887" cy="855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P</a:t>
            </a:r>
            <a:r>
              <a:rPr lang="en-US" altLang="en-US" sz="3300" b="1" baseline="-250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9877" name="Line 5">
            <a:extLst>
              <a:ext uri="{FF2B5EF4-FFF2-40B4-BE49-F238E27FC236}">
                <a16:creationId xmlns:a16="http://schemas.microsoft.com/office/drawing/2014/main" id="{9A9ED71B-B620-42A4-ACEC-C8B3A15F7D9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38163" y="6654800"/>
            <a:ext cx="7791450" cy="952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8" name="Line 6">
            <a:extLst>
              <a:ext uri="{FF2B5EF4-FFF2-40B4-BE49-F238E27FC236}">
                <a16:creationId xmlns:a16="http://schemas.microsoft.com/office/drawing/2014/main" id="{5E9ABA10-B9E3-452D-8363-DBAEE7DB8EA1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163" y="3640138"/>
            <a:ext cx="0" cy="30178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79" name="Line 7">
            <a:extLst>
              <a:ext uri="{FF2B5EF4-FFF2-40B4-BE49-F238E27FC236}">
                <a16:creationId xmlns:a16="http://schemas.microsoft.com/office/drawing/2014/main" id="{E55C6F68-2CA8-4DDA-B11B-3185093D0B1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9525" y="6108700"/>
            <a:ext cx="1209675" cy="0"/>
          </a:xfrm>
          <a:prstGeom prst="line">
            <a:avLst/>
          </a:prstGeom>
          <a:noFill/>
          <a:ln w="25400">
            <a:solidFill>
              <a:srgbClr val="66FF33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0" name="Line 8">
            <a:extLst>
              <a:ext uri="{FF2B5EF4-FFF2-40B4-BE49-F238E27FC236}">
                <a16:creationId xmlns:a16="http://schemas.microsoft.com/office/drawing/2014/main" id="{5BF78018-2E8D-451F-8A78-17449E80E2DD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2850" y="3630613"/>
            <a:ext cx="1095375" cy="31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2" name="Line 10">
            <a:extLst>
              <a:ext uri="{FF2B5EF4-FFF2-40B4-BE49-F238E27FC236}">
                <a16:creationId xmlns:a16="http://schemas.microsoft.com/office/drawing/2014/main" id="{89277B5C-5D75-4F03-AF68-E9C949460EC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8163" y="3640138"/>
            <a:ext cx="431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3" name="_s1031">
            <a:extLst>
              <a:ext uri="{FF2B5EF4-FFF2-40B4-BE49-F238E27FC236}">
                <a16:creationId xmlns:a16="http://schemas.microsoft.com/office/drawing/2014/main" id="{3D6B7A5D-F3E0-4702-9ABF-3FFD9ED6F8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6638" y="4281488"/>
            <a:ext cx="1512887" cy="8556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P</a:t>
            </a:r>
            <a:r>
              <a:rPr lang="en-US" altLang="en-US" sz="3300" b="1" baseline="-250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9884" name="_s1031">
            <a:extLst>
              <a:ext uri="{FF2B5EF4-FFF2-40B4-BE49-F238E27FC236}">
                <a16:creationId xmlns:a16="http://schemas.microsoft.com/office/drawing/2014/main" id="{0E48E414-06CF-4B13-9985-1F959D71C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6638" y="5649913"/>
            <a:ext cx="1512887" cy="8556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P</a:t>
            </a:r>
            <a:r>
              <a:rPr lang="en-US" altLang="en-US" sz="3300" b="1" baseline="-25000">
                <a:solidFill>
                  <a:schemeClr val="bg1"/>
                </a:solidFill>
              </a:rPr>
              <a:t>n</a:t>
            </a:r>
          </a:p>
        </p:txBody>
      </p:sp>
      <p:grpSp>
        <p:nvGrpSpPr>
          <p:cNvPr id="2" name="Group 13">
            <a:extLst>
              <a:ext uri="{FF2B5EF4-FFF2-40B4-BE49-F238E27FC236}">
                <a16:creationId xmlns:a16="http://schemas.microsoft.com/office/drawing/2014/main" id="{7D8EF2AA-B6A1-48FC-8D80-5565983027F8}"/>
              </a:ext>
            </a:extLst>
          </p:cNvPr>
          <p:cNvGrpSpPr>
            <a:grpSpLocks/>
          </p:cNvGrpSpPr>
          <p:nvPr/>
        </p:nvGrpSpPr>
        <p:grpSpPr bwMode="auto">
          <a:xfrm>
            <a:off x="365125" y="5295900"/>
            <a:ext cx="360363" cy="288925"/>
            <a:chOff x="2971" y="2750"/>
            <a:chExt cx="227" cy="317"/>
          </a:xfrm>
        </p:grpSpPr>
        <p:sp>
          <p:nvSpPr>
            <p:cNvPr id="56360" name="Line 14">
              <a:extLst>
                <a:ext uri="{FF2B5EF4-FFF2-40B4-BE49-F238E27FC236}">
                  <a16:creationId xmlns:a16="http://schemas.microsoft.com/office/drawing/2014/main" id="{E828AA56-EA87-4456-B7B1-C0CC2756240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1" y="2750"/>
              <a:ext cx="227" cy="22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61" name="Line 15">
              <a:extLst>
                <a:ext uri="{FF2B5EF4-FFF2-40B4-BE49-F238E27FC236}">
                  <a16:creationId xmlns:a16="http://schemas.microsoft.com/office/drawing/2014/main" id="{EFBBE454-DAEC-4BBF-B667-D20CF2357B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1" y="2840"/>
              <a:ext cx="227" cy="22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9888" name="Line 16">
            <a:extLst>
              <a:ext uri="{FF2B5EF4-FFF2-40B4-BE49-F238E27FC236}">
                <a16:creationId xmlns:a16="http://schemas.microsoft.com/office/drawing/2014/main" id="{5FB2759B-E5EC-442B-970D-E5160848C21B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2850" y="4640263"/>
            <a:ext cx="1095375" cy="31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89" name="Line 17">
            <a:extLst>
              <a:ext uri="{FF2B5EF4-FFF2-40B4-BE49-F238E27FC236}">
                <a16:creationId xmlns:a16="http://schemas.microsoft.com/office/drawing/2014/main" id="{DFAE232A-56DC-4540-BE80-262A7D5D5007}"/>
              </a:ext>
            </a:extLst>
          </p:cNvPr>
          <p:cNvSpPr>
            <a:spLocks noChangeShapeType="1"/>
          </p:cNvSpPr>
          <p:nvPr/>
        </p:nvSpPr>
        <p:spPr bwMode="auto">
          <a:xfrm>
            <a:off x="2482850" y="6080125"/>
            <a:ext cx="1095375" cy="3175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0" name="Line 18">
            <a:extLst>
              <a:ext uri="{FF2B5EF4-FFF2-40B4-BE49-F238E27FC236}">
                <a16:creationId xmlns:a16="http://schemas.microsoft.com/office/drawing/2014/main" id="{2D7BE5C3-EEAA-4096-AB06-730F146CB6D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5238" y="4719638"/>
            <a:ext cx="1223962" cy="0"/>
          </a:xfrm>
          <a:prstGeom prst="line">
            <a:avLst/>
          </a:prstGeom>
          <a:noFill/>
          <a:ln w="25400">
            <a:solidFill>
              <a:srgbClr val="66FF33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1" name="Line 19">
            <a:extLst>
              <a:ext uri="{FF2B5EF4-FFF2-40B4-BE49-F238E27FC236}">
                <a16:creationId xmlns:a16="http://schemas.microsoft.com/office/drawing/2014/main" id="{BA25E565-CB07-4CD7-83D4-8545FEABDA2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89525" y="3632200"/>
            <a:ext cx="1209675" cy="0"/>
          </a:xfrm>
          <a:prstGeom prst="line">
            <a:avLst/>
          </a:prstGeom>
          <a:noFill/>
          <a:ln w="25400">
            <a:solidFill>
              <a:srgbClr val="66FF33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2" name="Line 20">
            <a:extLst>
              <a:ext uri="{FF2B5EF4-FFF2-40B4-BE49-F238E27FC236}">
                <a16:creationId xmlns:a16="http://schemas.microsoft.com/office/drawing/2014/main" id="{2D5EEE9A-C7B7-4F87-8D1F-176D11DE8E1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54938" y="4713288"/>
            <a:ext cx="5762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3" name="Line 21">
            <a:extLst>
              <a:ext uri="{FF2B5EF4-FFF2-40B4-BE49-F238E27FC236}">
                <a16:creationId xmlns:a16="http://schemas.microsoft.com/office/drawing/2014/main" id="{D2BB6035-85F4-42BE-9B8A-9954BD8CF5C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8163" y="6081713"/>
            <a:ext cx="431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896" name="Text Box 24">
            <a:extLst>
              <a:ext uri="{FF2B5EF4-FFF2-40B4-BE49-F238E27FC236}">
                <a16:creationId xmlns:a16="http://schemas.microsoft.com/office/drawing/2014/main" id="{B2D2F5D9-6673-4666-B307-91346BBF64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0" y="3200400"/>
            <a:ext cx="6588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b="1"/>
              <a:t>FI</a:t>
            </a:r>
            <a:r>
              <a:rPr lang="en-US" altLang="en-US" sz="2000" b="1" baseline="-25000"/>
              <a:t>1</a:t>
            </a:r>
          </a:p>
        </p:txBody>
      </p:sp>
      <p:sp>
        <p:nvSpPr>
          <p:cNvPr id="79897" name="Text Box 25">
            <a:extLst>
              <a:ext uri="{FF2B5EF4-FFF2-40B4-BE49-F238E27FC236}">
                <a16:creationId xmlns:a16="http://schemas.microsoft.com/office/drawing/2014/main" id="{D75F8FC7-639F-4212-9CC2-D087119716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0" y="4281488"/>
            <a:ext cx="6588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b="1"/>
              <a:t>FI</a:t>
            </a:r>
            <a:r>
              <a:rPr lang="en-US" altLang="en-US" sz="2000" b="1" baseline="-25000"/>
              <a:t>2</a:t>
            </a:r>
          </a:p>
        </p:txBody>
      </p:sp>
      <p:sp>
        <p:nvSpPr>
          <p:cNvPr id="79898" name="Text Box 26">
            <a:extLst>
              <a:ext uri="{FF2B5EF4-FFF2-40B4-BE49-F238E27FC236}">
                <a16:creationId xmlns:a16="http://schemas.microsoft.com/office/drawing/2014/main" id="{17C68013-D2EE-4982-BD00-486382DFE4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0" y="5649913"/>
            <a:ext cx="6588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b="1"/>
              <a:t>FI</a:t>
            </a:r>
            <a:r>
              <a:rPr lang="en-US" altLang="en-US" sz="2000" b="1" baseline="-25000"/>
              <a:t>n</a:t>
            </a:r>
          </a:p>
        </p:txBody>
      </p:sp>
      <p:sp>
        <p:nvSpPr>
          <p:cNvPr id="79899" name="Rectangle 27">
            <a:extLst>
              <a:ext uri="{FF2B5EF4-FFF2-40B4-BE49-F238E27FC236}">
                <a16:creationId xmlns:a16="http://schemas.microsoft.com/office/drawing/2014/main" id="{2A14A1B3-0A0D-417A-822E-43A02C8610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0250" y="1260475"/>
            <a:ext cx="2947988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2400" b="1"/>
              <a:t>MIMD = n FI &amp; n FD</a:t>
            </a:r>
          </a:p>
        </p:txBody>
      </p:sp>
      <p:sp>
        <p:nvSpPr>
          <p:cNvPr id="79900" name="_s1031">
            <a:extLst>
              <a:ext uri="{FF2B5EF4-FFF2-40B4-BE49-F238E27FC236}">
                <a16:creationId xmlns:a16="http://schemas.microsoft.com/office/drawing/2014/main" id="{229858DE-EDCF-4D12-8F68-86AFA1E923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963" y="3197225"/>
            <a:ext cx="1512887" cy="855663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UCmd</a:t>
            </a:r>
            <a:r>
              <a:rPr lang="en-US" altLang="en-US" sz="3300" b="1" baseline="-250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9901" name="_s1031">
            <a:extLst>
              <a:ext uri="{FF2B5EF4-FFF2-40B4-BE49-F238E27FC236}">
                <a16:creationId xmlns:a16="http://schemas.microsoft.com/office/drawing/2014/main" id="{2C74010D-1C63-47F6-8542-0EE747D1F7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963" y="4287838"/>
            <a:ext cx="1512887" cy="8556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UCmd</a:t>
            </a:r>
            <a:r>
              <a:rPr lang="en-US" altLang="en-US" sz="3300" b="1" baseline="-250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9902" name="_s1031">
            <a:extLst>
              <a:ext uri="{FF2B5EF4-FFF2-40B4-BE49-F238E27FC236}">
                <a16:creationId xmlns:a16="http://schemas.microsoft.com/office/drawing/2014/main" id="{2AFDFFCA-E977-4FC1-9B8A-FAEC2AD358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9963" y="5656263"/>
            <a:ext cx="1512887" cy="855662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UCmd</a:t>
            </a:r>
            <a:r>
              <a:rPr lang="en-US" altLang="en-US" sz="3300" b="1" baseline="-2500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79903" name="Line 31">
            <a:extLst>
              <a:ext uri="{FF2B5EF4-FFF2-40B4-BE49-F238E27FC236}">
                <a16:creationId xmlns:a16="http://schemas.microsoft.com/office/drawing/2014/main" id="{6901BF1C-E157-4842-B1DF-449236C2CCE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8163" y="4713288"/>
            <a:ext cx="431800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08" name="_s1031">
            <a:extLst>
              <a:ext uri="{FF2B5EF4-FFF2-40B4-BE49-F238E27FC236}">
                <a16:creationId xmlns:a16="http://schemas.microsoft.com/office/drawing/2014/main" id="{9BC884DA-F856-4878-92FB-411BB7CAF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5075" y="3200400"/>
            <a:ext cx="1439863" cy="85883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M</a:t>
            </a:r>
            <a:r>
              <a:rPr lang="en-US" altLang="en-US" sz="3300" b="1" baseline="-250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79909" name="Line 37">
            <a:extLst>
              <a:ext uri="{FF2B5EF4-FFF2-40B4-BE49-F238E27FC236}">
                <a16:creationId xmlns:a16="http://schemas.microsoft.com/office/drawing/2014/main" id="{A8A530E0-5D5C-4189-9198-64061EBE61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54938" y="3632200"/>
            <a:ext cx="5762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10" name="_s1031">
            <a:extLst>
              <a:ext uri="{FF2B5EF4-FFF2-40B4-BE49-F238E27FC236}">
                <a16:creationId xmlns:a16="http://schemas.microsoft.com/office/drawing/2014/main" id="{B37B5D17-CAC5-40E4-BB73-7F5216E4A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5075" y="4281488"/>
            <a:ext cx="1439863" cy="8588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M</a:t>
            </a:r>
            <a:r>
              <a:rPr lang="en-US" altLang="en-US" sz="3300" b="1" baseline="-250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79911" name="_s1031">
            <a:extLst>
              <a:ext uri="{FF2B5EF4-FFF2-40B4-BE49-F238E27FC236}">
                <a16:creationId xmlns:a16="http://schemas.microsoft.com/office/drawing/2014/main" id="{CC6875B9-F01A-4FC1-901D-AAA93C4EE5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5075" y="5649913"/>
            <a:ext cx="1439863" cy="85883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M</a:t>
            </a:r>
            <a:r>
              <a:rPr lang="en-US" altLang="en-US" sz="3300" b="1" baseline="-25000">
                <a:solidFill>
                  <a:schemeClr val="bg1"/>
                </a:solidFill>
              </a:rPr>
              <a:t>n</a:t>
            </a:r>
          </a:p>
        </p:txBody>
      </p:sp>
      <p:sp>
        <p:nvSpPr>
          <p:cNvPr id="79912" name="Line 40">
            <a:extLst>
              <a:ext uri="{FF2B5EF4-FFF2-40B4-BE49-F238E27FC236}">
                <a16:creationId xmlns:a16="http://schemas.microsoft.com/office/drawing/2014/main" id="{2741CE7F-F145-414E-9CA9-3F14A1E25A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54938" y="4713288"/>
            <a:ext cx="5762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13" name="Line 41">
            <a:extLst>
              <a:ext uri="{FF2B5EF4-FFF2-40B4-BE49-F238E27FC236}">
                <a16:creationId xmlns:a16="http://schemas.microsoft.com/office/drawing/2014/main" id="{667484B8-E9D0-4ACC-BBF7-0C778C21E52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54938" y="6081713"/>
            <a:ext cx="576262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14" name="Line 42">
            <a:extLst>
              <a:ext uri="{FF2B5EF4-FFF2-40B4-BE49-F238E27FC236}">
                <a16:creationId xmlns:a16="http://schemas.microsoft.com/office/drawing/2014/main" id="{A7796982-8090-479E-A06B-0D0AC6CAB9A0}"/>
              </a:ext>
            </a:extLst>
          </p:cNvPr>
          <p:cNvSpPr>
            <a:spLocks noChangeShapeType="1"/>
          </p:cNvSpPr>
          <p:nvPr/>
        </p:nvSpPr>
        <p:spPr bwMode="auto">
          <a:xfrm>
            <a:off x="8315325" y="3632200"/>
            <a:ext cx="0" cy="3024188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9915" name="Text Box 43">
            <a:extLst>
              <a:ext uri="{FF2B5EF4-FFF2-40B4-BE49-F238E27FC236}">
                <a16:creationId xmlns:a16="http://schemas.microsoft.com/office/drawing/2014/main" id="{2BB7044E-791A-41C3-A26C-F9502C3475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8450" y="3200400"/>
            <a:ext cx="6588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b="1"/>
              <a:t>FD</a:t>
            </a:r>
            <a:r>
              <a:rPr lang="en-US" altLang="en-US" sz="2000" b="1" baseline="-25000"/>
              <a:t>1</a:t>
            </a:r>
          </a:p>
        </p:txBody>
      </p:sp>
      <p:sp>
        <p:nvSpPr>
          <p:cNvPr id="79916" name="Text Box 44">
            <a:extLst>
              <a:ext uri="{FF2B5EF4-FFF2-40B4-BE49-F238E27FC236}">
                <a16:creationId xmlns:a16="http://schemas.microsoft.com/office/drawing/2014/main" id="{DB03D3F5-85F0-4772-9F88-7C0E2D557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8450" y="4281488"/>
            <a:ext cx="6588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b="1"/>
              <a:t>FD</a:t>
            </a:r>
            <a:r>
              <a:rPr lang="en-US" altLang="en-US" sz="2000" b="1" baseline="-25000"/>
              <a:t>2</a:t>
            </a:r>
          </a:p>
        </p:txBody>
      </p:sp>
      <p:sp>
        <p:nvSpPr>
          <p:cNvPr id="79917" name="Text Box 45">
            <a:extLst>
              <a:ext uri="{FF2B5EF4-FFF2-40B4-BE49-F238E27FC236}">
                <a16:creationId xmlns:a16="http://schemas.microsoft.com/office/drawing/2014/main" id="{ACEB1BF0-8AA8-4393-9958-A828722897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78450" y="5649913"/>
            <a:ext cx="65881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50000"/>
              </a:spcBef>
              <a:buClrTx/>
              <a:buFontTx/>
              <a:buNone/>
            </a:pPr>
            <a:r>
              <a:rPr lang="en-US" altLang="en-US" sz="2000" b="1"/>
              <a:t>FD</a:t>
            </a:r>
            <a:r>
              <a:rPr lang="en-US" altLang="en-US" sz="2000" b="1" baseline="-25000"/>
              <a:t>n</a:t>
            </a:r>
          </a:p>
        </p:txBody>
      </p:sp>
      <p:grpSp>
        <p:nvGrpSpPr>
          <p:cNvPr id="3" name="Group 46">
            <a:extLst>
              <a:ext uri="{FF2B5EF4-FFF2-40B4-BE49-F238E27FC236}">
                <a16:creationId xmlns:a16="http://schemas.microsoft.com/office/drawing/2014/main" id="{100EDC49-0C4A-4AA6-95B1-C2F396478D7B}"/>
              </a:ext>
            </a:extLst>
          </p:cNvPr>
          <p:cNvGrpSpPr>
            <a:grpSpLocks/>
          </p:cNvGrpSpPr>
          <p:nvPr/>
        </p:nvGrpSpPr>
        <p:grpSpPr bwMode="auto">
          <a:xfrm>
            <a:off x="8142288" y="5360988"/>
            <a:ext cx="360362" cy="288925"/>
            <a:chOff x="2971" y="2750"/>
            <a:chExt cx="227" cy="317"/>
          </a:xfrm>
        </p:grpSpPr>
        <p:sp>
          <p:nvSpPr>
            <p:cNvPr id="56358" name="Line 47">
              <a:extLst>
                <a:ext uri="{FF2B5EF4-FFF2-40B4-BE49-F238E27FC236}">
                  <a16:creationId xmlns:a16="http://schemas.microsoft.com/office/drawing/2014/main" id="{D83E515E-EE65-420B-8CB9-0F186F2B6D7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1" y="2750"/>
              <a:ext cx="227" cy="22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59" name="Line 48">
              <a:extLst>
                <a:ext uri="{FF2B5EF4-FFF2-40B4-BE49-F238E27FC236}">
                  <a16:creationId xmlns:a16="http://schemas.microsoft.com/office/drawing/2014/main" id="{7D3C02C4-D241-45B9-B108-BFFD652F46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971" y="2840"/>
              <a:ext cx="227" cy="227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79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 nodeType="clickPar">
                      <p:stCondLst>
                        <p:cond delay="indefinite"/>
                      </p:stCondLst>
                      <p:childTnLst>
                        <p:par>
                          <p:cTn id="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79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2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798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 nodeType="clickPar">
                      <p:stCondLst>
                        <p:cond delay="indefinite"/>
                      </p:stCondLst>
                      <p:childTnLst>
                        <p:par>
                          <p:cTn id="9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798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 nodeType="clickPar">
                      <p:stCondLst>
                        <p:cond delay="indefinite"/>
                      </p:stCondLst>
                      <p:childTnLst>
                        <p:par>
                          <p:cTn id="10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79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6" grpId="0" animBg="1"/>
      <p:bldP spid="79883" grpId="0" animBg="1"/>
      <p:bldP spid="79884" grpId="0" animBg="1"/>
      <p:bldP spid="79896" grpId="0"/>
      <p:bldP spid="79897" grpId="0"/>
      <p:bldP spid="79898" grpId="0"/>
      <p:bldP spid="79899" grpId="0"/>
      <p:bldP spid="79900" grpId="0" animBg="1"/>
      <p:bldP spid="79901" grpId="0" animBg="1"/>
      <p:bldP spid="79902" grpId="0" animBg="1"/>
      <p:bldP spid="79908" grpId="0" animBg="1"/>
      <p:bldP spid="79910" grpId="0" animBg="1"/>
      <p:bldP spid="79911" grpId="0" animBg="1"/>
      <p:bldP spid="79915" grpId="0"/>
      <p:bldP spid="79916" grpId="0"/>
      <p:bldP spid="799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0E89A2EB-EA90-467A-A906-4F0EB8F9B8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Cuprins</a:t>
            </a:r>
          </a:p>
        </p:txBody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A066FD32-4728-4266-A9AD-4D86E2AE62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5000"/>
              </a:lnSpc>
            </a:pPr>
            <a:r>
              <a:rPr lang="en-US" altLang="en-US" sz="3200"/>
              <a:t>Structuri de calcul cu prelucrare paralela</a:t>
            </a:r>
          </a:p>
          <a:p>
            <a:pPr eaLnBrk="1" hangingPunct="1">
              <a:lnSpc>
                <a:spcPct val="105000"/>
              </a:lnSpc>
            </a:pPr>
            <a:r>
              <a:rPr lang="en-US" altLang="en-US" sz="3200"/>
              <a:t>Clasificarea sistemelor de calcul / Flynn: SISD, SIMD, MISD, MIMD</a:t>
            </a:r>
          </a:p>
          <a:p>
            <a:pPr eaLnBrk="1" hangingPunct="1">
              <a:lnSpc>
                <a:spcPct val="105000"/>
              </a:lnSpc>
            </a:pPr>
            <a:r>
              <a:rPr lang="en-US" altLang="en-US" sz="3200">
                <a:solidFill>
                  <a:schemeClr val="accent1"/>
                </a:solidFill>
              </a:rPr>
              <a:t>Exemple de utilizare a structurilor:</a:t>
            </a:r>
          </a:p>
          <a:p>
            <a:pPr lvl="1" eaLnBrk="1" hangingPunct="1">
              <a:lnSpc>
                <a:spcPct val="105000"/>
              </a:lnSpc>
            </a:pPr>
            <a:r>
              <a:rPr lang="en-US" altLang="en-US" sz="2800">
                <a:solidFill>
                  <a:schemeClr val="accent1"/>
                </a:solidFill>
              </a:rPr>
              <a:t>SISD</a:t>
            </a:r>
          </a:p>
          <a:p>
            <a:pPr lvl="1" eaLnBrk="1" hangingPunct="1">
              <a:lnSpc>
                <a:spcPct val="105000"/>
              </a:lnSpc>
            </a:pPr>
            <a:r>
              <a:rPr lang="en-US" altLang="en-US" sz="2800">
                <a:solidFill>
                  <a:schemeClr val="accent1"/>
                </a:solidFill>
              </a:rPr>
              <a:t>SIMD</a:t>
            </a:r>
          </a:p>
          <a:p>
            <a:pPr lvl="1" eaLnBrk="1" hangingPunct="1">
              <a:lnSpc>
                <a:spcPct val="105000"/>
              </a:lnSpc>
            </a:pPr>
            <a:r>
              <a:rPr lang="en-US" altLang="en-US" sz="2800">
                <a:solidFill>
                  <a:schemeClr val="accent1"/>
                </a:solidFill>
              </a:rPr>
              <a:t>MIMD</a:t>
            </a:r>
          </a:p>
          <a:p>
            <a:pPr eaLnBrk="1" hangingPunct="1">
              <a:lnSpc>
                <a:spcPct val="105000"/>
              </a:lnSpc>
            </a:pPr>
            <a:r>
              <a:rPr lang="en-US" altLang="en-US" sz="3200"/>
              <a:t>Exemplu cu/fara dependenta de date pe sisteme de calcul MIMD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>
            <a:extLst>
              <a:ext uri="{FF2B5EF4-FFF2-40B4-BE49-F238E27FC236}">
                <a16:creationId xmlns:a16="http://schemas.microsoft.com/office/drawing/2014/main" id="{C1F4B82C-3224-4C1D-A354-4DED5FC2DD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Exemplu de Utilizare – SISD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920A78EB-9EE4-41F9-95C8-60B276E24B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1196975"/>
            <a:ext cx="8640762" cy="5400675"/>
          </a:xfrm>
        </p:spPr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dirty="0" err="1"/>
              <a:t>Problema</a:t>
            </a:r>
            <a:r>
              <a:rPr lang="en-US" altLang="en-US" dirty="0"/>
              <a:t>: A[n, n], B[n, n], C = A x B</a:t>
            </a:r>
          </a:p>
          <a:p>
            <a:pPr eaLnBrk="1" hangingPunct="1">
              <a:lnSpc>
                <a:spcPct val="85000"/>
              </a:lnSpc>
            </a:pPr>
            <a:r>
              <a:rPr lang="en-US" altLang="en-US" dirty="0"/>
              <a:t>Pe </a:t>
            </a:r>
            <a:r>
              <a:rPr lang="en-US" altLang="en-US" dirty="0" err="1"/>
              <a:t>structuri</a:t>
            </a:r>
            <a:r>
              <a:rPr lang="en-US" altLang="en-US" dirty="0"/>
              <a:t> de </a:t>
            </a:r>
            <a:r>
              <a:rPr lang="en-US" altLang="en-US" dirty="0" err="1"/>
              <a:t>calcul</a:t>
            </a:r>
            <a:r>
              <a:rPr lang="en-US" altLang="en-US" dirty="0"/>
              <a:t> SISD – 3 for-</a:t>
            </a:r>
            <a:r>
              <a:rPr lang="en-US" altLang="en-US" dirty="0" err="1"/>
              <a:t>uri</a:t>
            </a:r>
            <a:r>
              <a:rPr lang="en-US" altLang="en-US" dirty="0"/>
              <a:t>:</a:t>
            </a:r>
          </a:p>
          <a:p>
            <a:pPr eaLnBrk="1" hangingPunct="1">
              <a:lnSpc>
                <a:spcPct val="85000"/>
              </a:lnSpc>
              <a:buFontTx/>
              <a:buNone/>
            </a:pPr>
            <a:endParaRPr lang="en-US" altLang="en-US" dirty="0"/>
          </a:p>
          <a:p>
            <a:pPr eaLnBrk="1" hangingPunct="1">
              <a:lnSpc>
                <a:spcPct val="85000"/>
              </a:lnSpc>
            </a:pPr>
            <a:endParaRPr lang="en-US" altLang="en-US" dirty="0"/>
          </a:p>
          <a:p>
            <a:pPr eaLnBrk="1" hangingPunct="1">
              <a:lnSpc>
                <a:spcPct val="85000"/>
              </a:lnSpc>
            </a:pPr>
            <a:endParaRPr lang="en-US" altLang="en-US" dirty="0"/>
          </a:p>
          <a:p>
            <a:pPr eaLnBrk="1" hangingPunct="1">
              <a:lnSpc>
                <a:spcPct val="85000"/>
              </a:lnSpc>
            </a:pPr>
            <a:endParaRPr lang="en-US" altLang="en-US" dirty="0"/>
          </a:p>
          <a:p>
            <a:pPr eaLnBrk="1" hangingPunct="1">
              <a:lnSpc>
                <a:spcPct val="85000"/>
              </a:lnSpc>
            </a:pPr>
            <a:endParaRPr lang="en-US" altLang="en-US" dirty="0"/>
          </a:p>
          <a:p>
            <a:pPr eaLnBrk="1" hangingPunct="1">
              <a:lnSpc>
                <a:spcPct val="85000"/>
              </a:lnSpc>
            </a:pPr>
            <a:endParaRPr lang="en-US" altLang="en-US" dirty="0"/>
          </a:p>
          <a:p>
            <a:pPr eaLnBrk="1" hangingPunct="1">
              <a:lnSpc>
                <a:spcPct val="85000"/>
              </a:lnSpc>
            </a:pPr>
            <a:r>
              <a:rPr lang="en-US" altLang="en-US" dirty="0" err="1"/>
              <a:t>Complexitatea</a:t>
            </a:r>
            <a:r>
              <a:rPr lang="en-US" altLang="en-US" dirty="0"/>
              <a:t> </a:t>
            </a:r>
            <a:r>
              <a:rPr lang="en-US" altLang="en-US" dirty="0" err="1"/>
              <a:t>acestui</a:t>
            </a:r>
            <a:r>
              <a:rPr lang="en-US" altLang="en-US" dirty="0"/>
              <a:t> </a:t>
            </a:r>
            <a:r>
              <a:rPr lang="en-US" altLang="en-US" dirty="0" err="1"/>
              <a:t>algoritm</a:t>
            </a:r>
            <a:r>
              <a:rPr lang="en-US" altLang="en-US" dirty="0"/>
              <a:t> </a:t>
            </a:r>
            <a:r>
              <a:rPr lang="en-US" altLang="en-US" dirty="0" err="1"/>
              <a:t>este</a:t>
            </a:r>
            <a:r>
              <a:rPr lang="en-US" altLang="en-US" dirty="0"/>
              <a:t>… O(n</a:t>
            </a:r>
            <a:r>
              <a:rPr lang="en-US" altLang="en-US" baseline="30000" dirty="0"/>
              <a:t>3</a:t>
            </a:r>
            <a:r>
              <a:rPr lang="en-US" altLang="en-US" dirty="0"/>
              <a:t>)! </a:t>
            </a:r>
            <a:r>
              <a:rPr lang="en-US" altLang="en-US" dirty="0">
                <a:cs typeface="Arial" panose="020B0604020202020204" pitchFamily="34" charset="0"/>
              </a:rPr>
              <a:t>→</a:t>
            </a:r>
            <a:r>
              <a:rPr lang="en-US" altLang="en-US" dirty="0"/>
              <a:t> </a:t>
            </a:r>
            <a:r>
              <a:rPr lang="en-US" altLang="en-US" dirty="0" err="1"/>
              <a:t>nesatisfacatoare</a:t>
            </a:r>
            <a:r>
              <a:rPr lang="en-US" altLang="en-US" dirty="0"/>
              <a:t>! (</a:t>
            </a:r>
            <a:r>
              <a:rPr lang="en-US" altLang="en-US" dirty="0" err="1"/>
              <a:t>mai</a:t>
            </a:r>
            <a:r>
              <a:rPr lang="en-US" altLang="en-US" dirty="0"/>
              <a:t> ales </a:t>
            </a:r>
            <a:r>
              <a:rPr lang="en-US" altLang="en-US" dirty="0" err="1"/>
              <a:t>daca</a:t>
            </a:r>
            <a:r>
              <a:rPr lang="en-US" altLang="en-US" dirty="0"/>
              <a:t> n e mare…)</a:t>
            </a:r>
          </a:p>
        </p:txBody>
      </p:sp>
      <p:sp>
        <p:nvSpPr>
          <p:cNvPr id="8289" name="Rectangle 97">
            <a:extLst>
              <a:ext uri="{FF2B5EF4-FFF2-40B4-BE49-F238E27FC236}">
                <a16:creationId xmlns:a16="http://schemas.microsoft.com/office/drawing/2014/main" id="{941ACCB2-8C31-44E4-92DC-02AE9CB83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2493963"/>
            <a:ext cx="5400675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for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20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 = 1 to n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Courier New" panose="02070309020205020404" pitchFamily="49" charset="0"/>
              </a:rPr>
              <a:t>	for k = 1 to n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	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c</a:t>
            </a:r>
            <a:r>
              <a:rPr lang="en-US" altLang="en-US" sz="2000" b="1" baseline="-25000" dirty="0" err="1">
                <a:latin typeface="Courier New" panose="02070309020205020404" pitchFamily="49" charset="0"/>
              </a:rPr>
              <a:t>ik</a:t>
            </a:r>
            <a:r>
              <a:rPr lang="en-US" altLang="en-US" sz="2000" b="1" dirty="0">
                <a:latin typeface="Courier New" panose="02070309020205020404" pitchFamily="49" charset="0"/>
              </a:rPr>
              <a:t> = 0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 b="1" dirty="0">
                <a:solidFill>
                  <a:srgbClr val="66FF33"/>
                </a:solidFill>
                <a:latin typeface="Courier New" panose="02070309020205020404" pitchFamily="49" charset="0"/>
              </a:rPr>
              <a:t>		for j = 1 to n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		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c</a:t>
            </a:r>
            <a:r>
              <a:rPr lang="en-US" altLang="en-US" sz="2000" b="1" baseline="-25000" dirty="0" err="1">
                <a:latin typeface="Courier New" panose="02070309020205020404" pitchFamily="49" charset="0"/>
              </a:rPr>
              <a:t>ik</a:t>
            </a:r>
            <a:r>
              <a:rPr lang="en-US" altLang="en-US" sz="2000" b="1" dirty="0">
                <a:latin typeface="Courier New" panose="02070309020205020404" pitchFamily="49" charset="0"/>
              </a:rPr>
              <a:t> =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c</a:t>
            </a:r>
            <a:r>
              <a:rPr lang="en-US" altLang="en-US" sz="2000" b="1" baseline="-25000" dirty="0" err="1">
                <a:latin typeface="Courier New" panose="02070309020205020404" pitchFamily="49" charset="0"/>
              </a:rPr>
              <a:t>ik</a:t>
            </a:r>
            <a:r>
              <a:rPr lang="en-US" altLang="en-US" sz="2000" b="1" dirty="0">
                <a:latin typeface="Courier New" panose="02070309020205020404" pitchFamily="49" charset="0"/>
              </a:rPr>
              <a:t> +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a</a:t>
            </a:r>
            <a:r>
              <a:rPr lang="en-US" altLang="en-US" sz="2000" b="1" baseline="-25000" dirty="0" err="1">
                <a:latin typeface="Courier New" panose="02070309020205020404" pitchFamily="49" charset="0"/>
              </a:rPr>
              <a:t>ij</a:t>
            </a:r>
            <a:r>
              <a:rPr lang="en-US" altLang="en-US" sz="2000" b="1" dirty="0">
                <a:latin typeface="Courier New" panose="02070309020205020404" pitchFamily="49" charset="0"/>
              </a:rPr>
              <a:t> *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b</a:t>
            </a:r>
            <a:r>
              <a:rPr lang="en-US" altLang="en-US" sz="2000" b="1" baseline="-25000" dirty="0" err="1">
                <a:latin typeface="Courier New" panose="02070309020205020404" pitchFamily="49" charset="0"/>
              </a:rPr>
              <a:t>jk</a:t>
            </a:r>
            <a:endParaRPr lang="en-US" altLang="en-US" sz="2000" b="1" baseline="-25000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 b="1" dirty="0">
                <a:solidFill>
                  <a:srgbClr val="66FF33"/>
                </a:solidFill>
                <a:latin typeface="Courier New" panose="02070309020205020404" pitchFamily="49" charset="0"/>
              </a:rPr>
              <a:t>		end j loop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Courier New" panose="02070309020205020404" pitchFamily="49" charset="0"/>
              </a:rPr>
              <a:t>	end k loop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end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20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 loop</a:t>
            </a:r>
          </a:p>
        </p:txBody>
      </p:sp>
      <p:sp>
        <p:nvSpPr>
          <p:cNvPr id="60421" name="Left Brace 1">
            <a:extLst>
              <a:ext uri="{FF2B5EF4-FFF2-40B4-BE49-F238E27FC236}">
                <a16:creationId xmlns:a16="http://schemas.microsoft.com/office/drawing/2014/main" id="{B30042B1-51B5-432B-8FD2-3303C20095B5}"/>
              </a:ext>
            </a:extLst>
          </p:cNvPr>
          <p:cNvSpPr>
            <a:spLocks/>
          </p:cNvSpPr>
          <p:nvPr/>
        </p:nvSpPr>
        <p:spPr bwMode="auto">
          <a:xfrm>
            <a:off x="1476375" y="3573463"/>
            <a:ext cx="71438" cy="792162"/>
          </a:xfrm>
          <a:prstGeom prst="leftBrace">
            <a:avLst>
              <a:gd name="adj1" fmla="val 8419"/>
              <a:gd name="adj2" fmla="val 50000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60422" name="Left Brace 2">
            <a:extLst>
              <a:ext uri="{FF2B5EF4-FFF2-40B4-BE49-F238E27FC236}">
                <a16:creationId xmlns:a16="http://schemas.microsoft.com/office/drawing/2014/main" id="{F3243D1D-C041-473D-8D4B-D8D50CA44721}"/>
              </a:ext>
            </a:extLst>
          </p:cNvPr>
          <p:cNvSpPr>
            <a:spLocks/>
          </p:cNvSpPr>
          <p:nvPr/>
        </p:nvSpPr>
        <p:spPr bwMode="auto">
          <a:xfrm>
            <a:off x="900113" y="2924175"/>
            <a:ext cx="71437" cy="1728788"/>
          </a:xfrm>
          <a:prstGeom prst="leftBrace">
            <a:avLst>
              <a:gd name="adj1" fmla="val 8403"/>
              <a:gd name="adj2" fmla="val 50000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60423" name="Left Brace 3">
            <a:extLst>
              <a:ext uri="{FF2B5EF4-FFF2-40B4-BE49-F238E27FC236}">
                <a16:creationId xmlns:a16="http://schemas.microsoft.com/office/drawing/2014/main" id="{7D65482E-058E-4CEA-AD79-51750610E94A}"/>
              </a:ext>
            </a:extLst>
          </p:cNvPr>
          <p:cNvSpPr>
            <a:spLocks/>
          </p:cNvSpPr>
          <p:nvPr/>
        </p:nvSpPr>
        <p:spPr bwMode="auto">
          <a:xfrm>
            <a:off x="468313" y="2636838"/>
            <a:ext cx="87312" cy="2376487"/>
          </a:xfrm>
          <a:prstGeom prst="leftBrace">
            <a:avLst>
              <a:gd name="adj1" fmla="val 8443"/>
              <a:gd name="adj2" fmla="val 50000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8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8581EDE9-AF6B-4048-BE6A-843E1638CA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Exemplu de Utilizare – SIMD</a:t>
            </a:r>
          </a:p>
        </p:txBody>
      </p:sp>
      <p:sp>
        <p:nvSpPr>
          <p:cNvPr id="81923" name="Rectangle 3">
            <a:extLst>
              <a:ext uri="{FF2B5EF4-FFF2-40B4-BE49-F238E27FC236}">
                <a16:creationId xmlns:a16="http://schemas.microsoft.com/office/drawing/2014/main" id="{13E067A9-C3F6-4E98-96AB-55C2C8E795F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5000"/>
              </a:lnSpc>
            </a:pPr>
            <a:r>
              <a:rPr lang="en-US" altLang="en-US" sz="2400" dirty="0" err="1"/>
              <a:t>Aceeasi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problema</a:t>
            </a:r>
            <a:r>
              <a:rPr lang="en-US" altLang="en-US" sz="2400" dirty="0"/>
              <a:t>: A[n, n], B[n, n], C = A x B</a:t>
            </a:r>
          </a:p>
          <a:p>
            <a:pPr eaLnBrk="1" hangingPunct="1">
              <a:lnSpc>
                <a:spcPct val="85000"/>
              </a:lnSpc>
            </a:pPr>
            <a:r>
              <a:rPr lang="en-US" altLang="en-US" sz="2400" dirty="0" err="1"/>
              <a:t>Avem</a:t>
            </a:r>
            <a:r>
              <a:rPr lang="en-US" altLang="en-US" sz="2400" dirty="0"/>
              <a:t> n </a:t>
            </a:r>
            <a:r>
              <a:rPr lang="en-US" altLang="en-US" sz="2400" dirty="0" err="1"/>
              <a:t>procesoare</a:t>
            </a:r>
            <a:r>
              <a:rPr lang="en-US" altLang="en-US" sz="2400" dirty="0"/>
              <a:t> &amp; </a:t>
            </a:r>
            <a:r>
              <a:rPr lang="en-US" altLang="en-US" sz="2400" dirty="0" err="1"/>
              <a:t>toate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executa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aceeasi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instructiune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odata</a:t>
            </a:r>
            <a:r>
              <a:rPr lang="en-US" altLang="en-US" sz="2400" dirty="0"/>
              <a:t> </a:t>
            </a:r>
            <a:r>
              <a:rPr lang="en-US" altLang="en-US" sz="2400" dirty="0">
                <a:cs typeface="Arial" panose="020B0604020202020204" pitchFamily="34" charset="0"/>
              </a:rPr>
              <a:t>→ in </a:t>
            </a:r>
            <a:r>
              <a:rPr lang="en-US" altLang="en-US" sz="2400" dirty="0" err="1">
                <a:cs typeface="Arial" panose="020B0604020202020204" pitchFamily="34" charset="0"/>
              </a:rPr>
              <a:t>fiecare</a:t>
            </a:r>
            <a:r>
              <a:rPr lang="en-US" altLang="en-US" sz="2400" dirty="0"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cs typeface="Arial" panose="020B0604020202020204" pitchFamily="34" charset="0"/>
              </a:rPr>
              <a:t>calcul</a:t>
            </a:r>
            <a:r>
              <a:rPr lang="en-US" altLang="en-US" sz="2400" dirty="0">
                <a:cs typeface="Arial" panose="020B0604020202020204" pitchFamily="34" charset="0"/>
              </a:rPr>
              <a:t> se </a:t>
            </a:r>
            <a:r>
              <a:rPr lang="en-US" altLang="en-US" sz="2400" dirty="0" err="1">
                <a:cs typeface="Arial" panose="020B0604020202020204" pitchFamily="34" charset="0"/>
              </a:rPr>
              <a:t>calculeaza</a:t>
            </a:r>
            <a:r>
              <a:rPr lang="en-US" altLang="en-US" sz="2400" dirty="0">
                <a:cs typeface="Arial" panose="020B0604020202020204" pitchFamily="34" charset="0"/>
              </a:rPr>
              <a:t> cate o </a:t>
            </a:r>
            <a:r>
              <a:rPr lang="en-US" altLang="en-US" sz="2400" dirty="0" err="1">
                <a:cs typeface="Arial" panose="020B0604020202020204" pitchFamily="34" charset="0"/>
              </a:rPr>
              <a:t>linie</a:t>
            </a:r>
            <a:r>
              <a:rPr lang="en-US" altLang="en-US" sz="2400" dirty="0"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cs typeface="Arial" panose="020B0604020202020204" pitchFamily="34" charset="0"/>
              </a:rPr>
              <a:t>si</a:t>
            </a:r>
            <a:r>
              <a:rPr lang="en-US" altLang="en-US" sz="2400" dirty="0">
                <a:cs typeface="Arial" panose="020B0604020202020204" pitchFamily="34" charset="0"/>
              </a:rPr>
              <a:t> nu </a:t>
            </a:r>
            <a:r>
              <a:rPr lang="en-US" altLang="en-US" sz="2400" dirty="0" err="1">
                <a:cs typeface="Arial" panose="020B0604020202020204" pitchFamily="34" charset="0"/>
              </a:rPr>
              <a:t>doar</a:t>
            </a:r>
            <a:r>
              <a:rPr lang="en-US" altLang="en-US" sz="2400" dirty="0">
                <a:cs typeface="Arial" panose="020B0604020202020204" pitchFamily="34" charset="0"/>
              </a:rPr>
              <a:t> un element</a:t>
            </a:r>
          </a:p>
          <a:p>
            <a:pPr eaLnBrk="1" hangingPunct="1">
              <a:lnSpc>
                <a:spcPct val="85000"/>
              </a:lnSpc>
            </a:pPr>
            <a:r>
              <a:rPr lang="en-US" altLang="en-US" sz="2400" dirty="0" err="1"/>
              <a:t>Considerand</a:t>
            </a:r>
            <a:r>
              <a:rPr lang="en-US" altLang="en-US" sz="2400" dirty="0"/>
              <a:t> (1 </a:t>
            </a:r>
            <a:r>
              <a:rPr lang="en-US" altLang="en-US" sz="2400" dirty="0">
                <a:cs typeface="Arial" panose="020B0604020202020204" pitchFamily="34" charset="0"/>
              </a:rPr>
              <a:t>≤</a:t>
            </a:r>
            <a:r>
              <a:rPr lang="en-US" altLang="en-US" sz="2400" dirty="0"/>
              <a:t> k </a:t>
            </a:r>
            <a:r>
              <a:rPr lang="en-US" altLang="en-US" sz="2400" dirty="0">
                <a:cs typeface="Arial" panose="020B0604020202020204" pitchFamily="34" charset="0"/>
              </a:rPr>
              <a:t>≤</a:t>
            </a:r>
            <a:r>
              <a:rPr lang="en-US" altLang="en-US" sz="2400" dirty="0"/>
              <a:t> n ) </a:t>
            </a:r>
            <a:r>
              <a:rPr lang="en-US" altLang="en-US" sz="2400" dirty="0">
                <a:cs typeface="Arial" panose="020B0604020202020204" pitchFamily="34" charset="0"/>
              </a:rPr>
              <a:t>→ se </a:t>
            </a:r>
            <a:r>
              <a:rPr lang="en-US" altLang="en-US" sz="2400" dirty="0" err="1">
                <a:cs typeface="Arial" panose="020B0604020202020204" pitchFamily="34" charset="0"/>
              </a:rPr>
              <a:t>opereaza</a:t>
            </a:r>
            <a:r>
              <a:rPr lang="en-US" altLang="en-US" sz="2400" dirty="0"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cs typeface="Arial" panose="020B0604020202020204" pitchFamily="34" charset="0"/>
              </a:rPr>
              <a:t>pentru</a:t>
            </a:r>
            <a:r>
              <a:rPr lang="en-US" altLang="en-US" sz="2400" dirty="0"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cs typeface="Arial" panose="020B0604020202020204" pitchFamily="34" charset="0"/>
              </a:rPr>
              <a:t>toti</a:t>
            </a:r>
            <a:r>
              <a:rPr lang="en-US" altLang="en-US" sz="2400" dirty="0">
                <a:cs typeface="Arial" panose="020B0604020202020204" pitchFamily="34" charset="0"/>
              </a:rPr>
              <a:t> </a:t>
            </a:r>
            <a:r>
              <a:rPr lang="en-US" altLang="en-US" sz="2400" dirty="0" err="1">
                <a:cs typeface="Arial" panose="020B0604020202020204" pitchFamily="34" charset="0"/>
              </a:rPr>
              <a:t>indicii</a:t>
            </a:r>
            <a:r>
              <a:rPr lang="en-US" altLang="en-US" sz="2400" dirty="0">
                <a:cs typeface="Arial" panose="020B0604020202020204" pitchFamily="34" charset="0"/>
              </a:rPr>
              <a:t> k </a:t>
            </a:r>
            <a:r>
              <a:rPr lang="en-US" altLang="en-US" sz="2400" dirty="0" err="1">
                <a:cs typeface="Arial" panose="020B0604020202020204" pitchFamily="34" charset="0"/>
              </a:rPr>
              <a:t>simultan</a:t>
            </a:r>
            <a:r>
              <a:rPr lang="en-US" altLang="en-US" sz="2400" dirty="0">
                <a:cs typeface="Arial" panose="020B0604020202020204" pitchFamily="34" charset="0"/>
              </a:rPr>
              <a:t>, </a:t>
            </a:r>
            <a:r>
              <a:rPr lang="en-US" altLang="en-US" sz="2400" dirty="0" err="1">
                <a:cs typeface="Arial" panose="020B0604020202020204" pitchFamily="34" charset="0"/>
              </a:rPr>
              <a:t>adica</a:t>
            </a:r>
            <a:r>
              <a:rPr lang="en-US" altLang="en-US" sz="2400" dirty="0">
                <a:cs typeface="Arial" panose="020B0604020202020204" pitchFamily="34" charset="0"/>
              </a:rPr>
              <a:t> se </a:t>
            </a:r>
            <a:r>
              <a:rPr lang="en-US" altLang="en-US" sz="2400" dirty="0" err="1">
                <a:cs typeface="Arial" panose="020B0604020202020204" pitchFamily="34" charset="0"/>
              </a:rPr>
              <a:t>calculeaza</a:t>
            </a:r>
            <a:r>
              <a:rPr lang="en-US" altLang="en-US" sz="2400" dirty="0">
                <a:cs typeface="Arial" panose="020B0604020202020204" pitchFamily="34" charset="0"/>
              </a:rPr>
              <a:t> pe </a:t>
            </a:r>
            <a:r>
              <a:rPr lang="en-US" altLang="en-US" sz="2400" dirty="0" err="1">
                <a:cs typeface="Arial" panose="020B0604020202020204" pitchFamily="34" charset="0"/>
              </a:rPr>
              <a:t>linii</a:t>
            </a:r>
            <a:endParaRPr lang="en-US" altLang="en-US" sz="2400" dirty="0"/>
          </a:p>
          <a:p>
            <a:pPr eaLnBrk="1" hangingPunct="1">
              <a:lnSpc>
                <a:spcPct val="85000"/>
              </a:lnSpc>
            </a:pPr>
            <a:endParaRPr lang="en-US" altLang="en-US" sz="2400" dirty="0"/>
          </a:p>
          <a:p>
            <a:pPr eaLnBrk="1" hangingPunct="1">
              <a:lnSpc>
                <a:spcPct val="85000"/>
              </a:lnSpc>
              <a:buFontTx/>
              <a:buNone/>
            </a:pPr>
            <a:endParaRPr lang="en-US" altLang="en-US" sz="2400" dirty="0"/>
          </a:p>
          <a:p>
            <a:pPr eaLnBrk="1" hangingPunct="1">
              <a:lnSpc>
                <a:spcPct val="85000"/>
              </a:lnSpc>
            </a:pPr>
            <a:endParaRPr lang="en-US" altLang="en-US" sz="2400" dirty="0"/>
          </a:p>
          <a:p>
            <a:pPr eaLnBrk="1" hangingPunct="1">
              <a:lnSpc>
                <a:spcPct val="85000"/>
              </a:lnSpc>
            </a:pPr>
            <a:endParaRPr lang="en-US" altLang="en-US" sz="2400" dirty="0"/>
          </a:p>
          <a:p>
            <a:pPr eaLnBrk="1" hangingPunct="1">
              <a:lnSpc>
                <a:spcPct val="85000"/>
              </a:lnSpc>
            </a:pPr>
            <a:endParaRPr lang="en-US" altLang="en-US" sz="2400" dirty="0"/>
          </a:p>
          <a:p>
            <a:pPr eaLnBrk="1" hangingPunct="1">
              <a:lnSpc>
                <a:spcPct val="85000"/>
              </a:lnSpc>
            </a:pPr>
            <a:r>
              <a:rPr lang="en-US" altLang="en-US" sz="2400" dirty="0" err="1"/>
              <a:t>Complexitatea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acestui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algoritm</a:t>
            </a:r>
            <a:r>
              <a:rPr lang="en-US" altLang="en-US" sz="2400" dirty="0"/>
              <a:t> </a:t>
            </a:r>
            <a:r>
              <a:rPr lang="en-US" altLang="en-US" sz="2400" dirty="0" err="1"/>
              <a:t>este</a:t>
            </a:r>
            <a:r>
              <a:rPr lang="en-US" altLang="en-US" sz="2400" dirty="0"/>
              <a:t>… O(n</a:t>
            </a:r>
            <a:r>
              <a:rPr lang="en-US" altLang="en-US" sz="2400" baseline="30000" dirty="0"/>
              <a:t>2</a:t>
            </a:r>
            <a:r>
              <a:rPr lang="en-US" altLang="en-US" sz="2400" dirty="0"/>
              <a:t>)! </a:t>
            </a:r>
            <a:r>
              <a:rPr lang="en-US" altLang="en-US" sz="2400" dirty="0">
                <a:cs typeface="Arial" panose="020B0604020202020204" pitchFamily="34" charset="0"/>
              </a:rPr>
              <a:t>→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considerabil</a:t>
            </a:r>
            <a:r>
              <a:rPr lang="en-US" altLang="en-US" sz="2400" dirty="0"/>
              <a:t> </a:t>
            </a:r>
            <a:r>
              <a:rPr lang="en-US" altLang="en-US" sz="2400" dirty="0" err="1"/>
              <a:t>mai</a:t>
            </a:r>
            <a:r>
              <a:rPr lang="en-US" altLang="en-US" sz="2400" dirty="0"/>
              <a:t> bine ca in </a:t>
            </a:r>
            <a:r>
              <a:rPr lang="en-US" altLang="en-US" sz="2400" dirty="0" err="1"/>
              <a:t>cazul</a:t>
            </a:r>
            <a:r>
              <a:rPr lang="en-US" altLang="en-US" sz="2400" dirty="0"/>
              <a:t> SISD</a:t>
            </a:r>
          </a:p>
        </p:txBody>
      </p:sp>
      <p:sp>
        <p:nvSpPr>
          <p:cNvPr id="81925" name="Rectangle 5">
            <a:extLst>
              <a:ext uri="{FF2B5EF4-FFF2-40B4-BE49-F238E27FC236}">
                <a16:creationId xmlns:a16="http://schemas.microsoft.com/office/drawing/2014/main" id="{0AF6F17E-64A1-4286-954F-391E509D6A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5625" y="3646488"/>
            <a:ext cx="6824663" cy="2230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for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20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 = 1 to n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c</a:t>
            </a:r>
            <a:r>
              <a:rPr lang="en-US" altLang="en-US" sz="2000" b="1" baseline="-25000" dirty="0" err="1">
                <a:latin typeface="Courier New" panose="02070309020205020404" pitchFamily="49" charset="0"/>
              </a:rPr>
              <a:t>ik</a:t>
            </a:r>
            <a:r>
              <a:rPr lang="en-US" altLang="en-US" sz="2000" b="1" dirty="0">
                <a:latin typeface="Courier New" panose="02070309020205020404" pitchFamily="49" charset="0"/>
              </a:rPr>
              <a:t> = 0 (0 ≤ k ≤ n )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 b="1" dirty="0">
                <a:solidFill>
                  <a:srgbClr val="66FF33"/>
                </a:solidFill>
                <a:latin typeface="Courier New" panose="02070309020205020404" pitchFamily="49" charset="0"/>
              </a:rPr>
              <a:t>	for j = 1 to n 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	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c</a:t>
            </a:r>
            <a:r>
              <a:rPr lang="en-US" altLang="en-US" sz="2000" b="1" baseline="-25000" dirty="0" err="1">
                <a:latin typeface="Courier New" panose="02070309020205020404" pitchFamily="49" charset="0"/>
              </a:rPr>
              <a:t>ik</a:t>
            </a:r>
            <a:r>
              <a:rPr lang="en-US" altLang="en-US" sz="2000" b="1" dirty="0">
                <a:latin typeface="Courier New" panose="02070309020205020404" pitchFamily="49" charset="0"/>
              </a:rPr>
              <a:t> =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c</a:t>
            </a:r>
            <a:r>
              <a:rPr lang="en-US" altLang="en-US" sz="2000" b="1" baseline="-25000" dirty="0" err="1">
                <a:latin typeface="Courier New" panose="02070309020205020404" pitchFamily="49" charset="0"/>
              </a:rPr>
              <a:t>ik</a:t>
            </a:r>
            <a:r>
              <a:rPr lang="en-US" altLang="en-US" sz="2000" b="1" dirty="0">
                <a:latin typeface="Courier New" panose="02070309020205020404" pitchFamily="49" charset="0"/>
              </a:rPr>
              <a:t> +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a</a:t>
            </a:r>
            <a:r>
              <a:rPr lang="en-US" altLang="en-US" sz="2000" b="1" baseline="-25000" dirty="0" err="1">
                <a:latin typeface="Courier New" panose="02070309020205020404" pitchFamily="49" charset="0"/>
              </a:rPr>
              <a:t>ij</a:t>
            </a:r>
            <a:r>
              <a:rPr lang="en-US" altLang="en-US" sz="2000" b="1" dirty="0">
                <a:latin typeface="Courier New" panose="02070309020205020404" pitchFamily="49" charset="0"/>
              </a:rPr>
              <a:t> *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b</a:t>
            </a:r>
            <a:r>
              <a:rPr lang="en-US" altLang="en-US" sz="2000" b="1" baseline="-25000" dirty="0" err="1">
                <a:latin typeface="Courier New" panose="02070309020205020404" pitchFamily="49" charset="0"/>
              </a:rPr>
              <a:t>jk</a:t>
            </a:r>
            <a:r>
              <a:rPr lang="en-US" altLang="en-US" sz="2000" b="1" baseline="-25000" dirty="0">
                <a:latin typeface="Courier New" panose="02070309020205020404" pitchFamily="49" charset="0"/>
              </a:rPr>
              <a:t> </a:t>
            </a:r>
            <a:r>
              <a:rPr lang="en-US" altLang="en-US" sz="2000" b="1" dirty="0">
                <a:latin typeface="Courier New" panose="02070309020205020404" pitchFamily="49" charset="0"/>
              </a:rPr>
              <a:t>(1 ≤ k ≤ n)</a:t>
            </a:r>
            <a:endParaRPr lang="en-US" altLang="en-US" sz="2000" b="1" baseline="-25000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 b="1" dirty="0">
                <a:solidFill>
                  <a:srgbClr val="66FF33"/>
                </a:solidFill>
                <a:latin typeface="Courier New" panose="02070309020205020404" pitchFamily="49" charset="0"/>
              </a:rPr>
              <a:t>	end j loop</a:t>
            </a:r>
          </a:p>
          <a:p>
            <a:pPr eaLnBrk="1" hangingPunct="1">
              <a:lnSpc>
                <a:spcPct val="70000"/>
              </a:lnSpc>
              <a:buFontTx/>
              <a:buNone/>
            </a:pPr>
            <a:r>
              <a:rPr lang="en-US" altLang="en-US" sz="20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end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20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 loop</a:t>
            </a:r>
          </a:p>
        </p:txBody>
      </p:sp>
      <p:sp>
        <p:nvSpPr>
          <p:cNvPr id="62469" name="Left Brace 1">
            <a:extLst>
              <a:ext uri="{FF2B5EF4-FFF2-40B4-BE49-F238E27FC236}">
                <a16:creationId xmlns:a16="http://schemas.microsoft.com/office/drawing/2014/main" id="{573D02E6-F2B4-47A1-9738-5313BCA7997C}"/>
              </a:ext>
            </a:extLst>
          </p:cNvPr>
          <p:cNvSpPr>
            <a:spLocks/>
          </p:cNvSpPr>
          <p:nvPr/>
        </p:nvSpPr>
        <p:spPr bwMode="auto">
          <a:xfrm>
            <a:off x="900113" y="4437063"/>
            <a:ext cx="44450" cy="647700"/>
          </a:xfrm>
          <a:prstGeom prst="leftBrace">
            <a:avLst>
              <a:gd name="adj1" fmla="val 8567"/>
              <a:gd name="adj2" fmla="val 50000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62470" name="Left Brace 2">
            <a:extLst>
              <a:ext uri="{FF2B5EF4-FFF2-40B4-BE49-F238E27FC236}">
                <a16:creationId xmlns:a16="http://schemas.microsoft.com/office/drawing/2014/main" id="{4044B423-2980-4978-8A93-5C719F1CA43D}"/>
              </a:ext>
            </a:extLst>
          </p:cNvPr>
          <p:cNvSpPr>
            <a:spLocks/>
          </p:cNvSpPr>
          <p:nvPr/>
        </p:nvSpPr>
        <p:spPr bwMode="auto">
          <a:xfrm>
            <a:off x="539750" y="3789363"/>
            <a:ext cx="71438" cy="1727200"/>
          </a:xfrm>
          <a:prstGeom prst="leftBrace">
            <a:avLst>
              <a:gd name="adj1" fmla="val 8395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19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19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819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>
            <a:extLst>
              <a:ext uri="{FF2B5EF4-FFF2-40B4-BE49-F238E27FC236}">
                <a16:creationId xmlns:a16="http://schemas.microsoft.com/office/drawing/2014/main" id="{AA48EE71-9327-47E3-8D75-FE56282F46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Comentarii &amp; Observatii – SIMD</a:t>
            </a:r>
          </a:p>
        </p:txBody>
      </p:sp>
      <p:sp>
        <p:nvSpPr>
          <p:cNvPr id="82947" name="Rectangle 3">
            <a:extLst>
              <a:ext uri="{FF2B5EF4-FFF2-40B4-BE49-F238E27FC236}">
                <a16:creationId xmlns:a16="http://schemas.microsoft.com/office/drawing/2014/main" id="{15514E20-A069-4C2D-9751-51BD42A6725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00013" y="1268413"/>
            <a:ext cx="8856662" cy="5400675"/>
          </a:xfrm>
        </p:spPr>
        <p:txBody>
          <a:bodyPr/>
          <a:lstStyle/>
          <a:p>
            <a:pPr eaLnBrk="1" hangingPunct="1"/>
            <a:r>
              <a:rPr lang="en-US" altLang="en-US" sz="2400"/>
              <a:t>Fiecare element al matricei produs C, este o suma ce se efectueaza secvential</a:t>
            </a:r>
          </a:p>
          <a:p>
            <a:pPr eaLnBrk="1" hangingPunct="1"/>
            <a:r>
              <a:rPr lang="en-US" altLang="en-US" sz="2400"/>
              <a:t>Cele n sume se calculeaza apoi in paralel !?</a:t>
            </a:r>
          </a:p>
          <a:p>
            <a:pPr eaLnBrk="1" hangingPunct="1"/>
            <a:r>
              <a:rPr lang="en-US" altLang="en-US" sz="2400"/>
              <a:t>a</a:t>
            </a:r>
            <a:r>
              <a:rPr lang="en-US" altLang="en-US" sz="2400" baseline="-25000"/>
              <a:t>ij</a:t>
            </a:r>
            <a:r>
              <a:rPr lang="en-US" altLang="en-US" sz="2400"/>
              <a:t> NU depinde de k </a:t>
            </a:r>
            <a:r>
              <a:rPr lang="en-US" altLang="en-US" sz="2400">
                <a:cs typeface="Arial" panose="020B0604020202020204" pitchFamily="34" charset="0"/>
              </a:rPr>
              <a:t>→ accesul la aceasta memorie se face aproximativ secvential → NU e chiar “sumele se calculeaza in paralel”!</a:t>
            </a:r>
          </a:p>
          <a:p>
            <a:pPr eaLnBrk="1" hangingPunct="1"/>
            <a:r>
              <a:rPr lang="en-US" altLang="en-US" sz="2400"/>
              <a:t>Solutia: structurile SIMD trebuie sa dispuna de o instructiune de Broadcast &amp; o retea de comutare  (RC) ce sa asigure acest Broadcast</a:t>
            </a:r>
          </a:p>
          <a:p>
            <a:pPr eaLnBrk="1" hangingPunct="1"/>
            <a:r>
              <a:rPr lang="en-US" altLang="en-US" sz="2400"/>
              <a:t>P</a:t>
            </a:r>
            <a:r>
              <a:rPr lang="en-US" altLang="en-US" sz="2400" baseline="-25000"/>
              <a:t>j</a:t>
            </a:r>
            <a:r>
              <a:rPr lang="en-US" altLang="en-US" sz="2400"/>
              <a:t> citeste a</a:t>
            </a:r>
            <a:r>
              <a:rPr lang="en-US" altLang="en-US" sz="2400" baseline="-25000"/>
              <a:t>ij</a:t>
            </a:r>
            <a:r>
              <a:rPr lang="en-US" altLang="en-US" sz="2400"/>
              <a:t> prin RC (constanta a</a:t>
            </a:r>
            <a:r>
              <a:rPr lang="en-US" altLang="en-US" sz="2400" baseline="-25000"/>
              <a:t>ij</a:t>
            </a:r>
            <a:r>
              <a:rPr lang="en-US" altLang="en-US" sz="2400"/>
              <a:t> e difuzata catre toate procesoarele)</a:t>
            </a:r>
          </a:p>
          <a:p>
            <a:pPr eaLnBrk="1" hangingPunct="1"/>
            <a:r>
              <a:rPr lang="en-US" altLang="en-US" sz="2400">
                <a:solidFill>
                  <a:schemeClr val="accent1"/>
                </a:solidFill>
              </a:rPr>
              <a:t>Concluzie SIMD: probleme mari la comunicatiile inter-procesoare &amp; accesul si organizarea datelor!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>
            <a:extLst>
              <a:ext uri="{FF2B5EF4-FFF2-40B4-BE49-F238E27FC236}">
                <a16:creationId xmlns:a16="http://schemas.microsoft.com/office/drawing/2014/main" id="{EF3FCE07-2A30-4E5E-BBED-1C6E5E23F04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Un procesor de 10TFlops?</a:t>
            </a:r>
            <a:endParaRPr lang="ro-RO" altLang="en-US"/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6ABB610C-3113-4167-9E88-35642BA76D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1173163"/>
            <a:ext cx="8640762" cy="5540375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000" dirty="0" err="1"/>
              <a:t>Masina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genereaza</a:t>
            </a:r>
            <a:r>
              <a:rPr lang="en-US" altLang="en-US" sz="2000" dirty="0"/>
              <a:t> o </a:t>
            </a:r>
            <a:r>
              <a:rPr lang="en-US" altLang="en-US" sz="2000" dirty="0" err="1"/>
              <a:t>instructiune</a:t>
            </a:r>
            <a:r>
              <a:rPr lang="en-US" altLang="en-US" sz="2000" dirty="0"/>
              <a:t> pe </a:t>
            </a:r>
            <a:r>
              <a:rPr lang="en-US" altLang="en-US" sz="2000" dirty="0" err="1"/>
              <a:t>ciclu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si</a:t>
            </a:r>
            <a:r>
              <a:rPr lang="en-US" altLang="en-US" sz="2000" dirty="0"/>
              <a:t> de </a:t>
            </a:r>
            <a:r>
              <a:rPr lang="en-US" altLang="en-US" sz="2000" dirty="0" err="1"/>
              <a:t>aceeas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ceasul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trebuie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sa</a:t>
            </a:r>
            <a:r>
              <a:rPr lang="en-US" altLang="en-US" sz="2000" dirty="0"/>
              <a:t> fie de </a:t>
            </a:r>
            <a:r>
              <a:rPr lang="en-US" altLang="en-US" sz="2000" dirty="0" err="1"/>
              <a:t>aproximativ</a:t>
            </a:r>
            <a:r>
              <a:rPr lang="en-US" altLang="en-US" sz="2000" dirty="0"/>
              <a:t> 10,000GHz  ~ 10</a:t>
            </a:r>
            <a:r>
              <a:rPr lang="en-US" altLang="en-US" sz="2000" baseline="30000" dirty="0"/>
              <a:t>13</a:t>
            </a:r>
            <a:r>
              <a:rPr lang="en-US" altLang="en-US" sz="2000" dirty="0"/>
              <a:t> Hz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 err="1"/>
              <a:t>Datele</a:t>
            </a:r>
            <a:r>
              <a:rPr lang="en-US" altLang="en-US" sz="2000" dirty="0"/>
              <a:t> au de </a:t>
            </a:r>
            <a:r>
              <a:rPr lang="en-US" altLang="en-US" sz="2000" dirty="0" err="1"/>
              <a:t>parcurs</a:t>
            </a:r>
            <a:r>
              <a:rPr lang="en-US" altLang="en-US" sz="2000" dirty="0"/>
              <a:t> o </a:t>
            </a:r>
            <a:r>
              <a:rPr lang="en-US" altLang="en-US" sz="2000" dirty="0" err="1"/>
              <a:t>distanta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intre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memorie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si</a:t>
            </a:r>
            <a:r>
              <a:rPr lang="en-US" altLang="en-US" sz="2000" dirty="0"/>
              <a:t> CPU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 err="1"/>
              <a:t>Fiecare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instructiune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necesita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cel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putin</a:t>
            </a:r>
            <a:r>
              <a:rPr lang="en-US" altLang="en-US" sz="2000" dirty="0"/>
              <a:t> 8 bytes de </a:t>
            </a:r>
            <a:r>
              <a:rPr lang="en-US" altLang="en-US" sz="2000" dirty="0" err="1"/>
              <a:t>memorie</a:t>
            </a:r>
            <a:endParaRPr lang="en-US" altLang="en-US" sz="20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 err="1"/>
              <a:t>Presupunem</a:t>
            </a:r>
            <a:r>
              <a:rPr lang="en-US" altLang="en-US" sz="2000" dirty="0"/>
              <a:t> ca </a:t>
            </a:r>
            <a:r>
              <a:rPr lang="en-US" altLang="en-US" sz="2000" dirty="0" err="1"/>
              <a:t>datele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circula</a:t>
            </a:r>
            <a:r>
              <a:rPr lang="en-US" altLang="en-US" sz="2000" dirty="0"/>
              <a:t> cu </a:t>
            </a:r>
            <a:r>
              <a:rPr lang="en-US" altLang="en-US" sz="2000" dirty="0" err="1"/>
              <a:t>viteza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luminii</a:t>
            </a:r>
            <a:r>
              <a:rPr lang="en-US" altLang="en-US" sz="2000" dirty="0"/>
              <a:t> c = 3x10</a:t>
            </a:r>
            <a:r>
              <a:rPr lang="en-US" altLang="en-US" sz="2000" baseline="30000" dirty="0"/>
              <a:t>8</a:t>
            </a:r>
            <a:r>
              <a:rPr lang="en-US" altLang="en-US" sz="2000" dirty="0"/>
              <a:t> m/s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 err="1"/>
              <a:t>Astfel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distanta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intre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memorie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si</a:t>
            </a:r>
            <a:r>
              <a:rPr lang="en-US" altLang="en-US" sz="2000" dirty="0"/>
              <a:t> CPU </a:t>
            </a:r>
            <a:r>
              <a:rPr lang="en-US" altLang="en-US" sz="2000" dirty="0" err="1"/>
              <a:t>trebuie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sa</a:t>
            </a:r>
            <a:r>
              <a:rPr lang="en-US" altLang="en-US" sz="2000" dirty="0"/>
              <a:t> fie r &lt; c / 10</a:t>
            </a:r>
            <a:r>
              <a:rPr lang="en-US" altLang="en-US" sz="2000" baseline="30000" dirty="0"/>
              <a:t>13</a:t>
            </a:r>
            <a:r>
              <a:rPr lang="en-US" altLang="en-US" sz="2000" dirty="0"/>
              <a:t> ~ 3e</a:t>
            </a:r>
            <a:r>
              <a:rPr lang="en-US" altLang="en-US" sz="2000" baseline="30000" dirty="0"/>
              <a:t>-6</a:t>
            </a:r>
            <a:r>
              <a:rPr lang="en-US" altLang="en-US" sz="2000" dirty="0"/>
              <a:t> m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 err="1"/>
              <a:t>Apoi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trebuie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avem</a:t>
            </a:r>
            <a:r>
              <a:rPr lang="en-US" altLang="en-US" sz="2000" dirty="0"/>
              <a:t> 10</a:t>
            </a:r>
            <a:r>
              <a:rPr lang="en-US" altLang="en-US" sz="2000" baseline="30000" dirty="0"/>
              <a:t>13 </a:t>
            </a:r>
            <a:r>
              <a:rPr lang="en-US" altLang="en-US" sz="2000" dirty="0"/>
              <a:t>bytes de </a:t>
            </a:r>
            <a:r>
              <a:rPr lang="en-US" altLang="en-US" sz="2000" dirty="0" err="1"/>
              <a:t>memorie</a:t>
            </a:r>
            <a:r>
              <a:rPr lang="en-US" altLang="en-US" sz="2000" dirty="0"/>
              <a:t> in 4/3</a:t>
            </a:r>
            <a:r>
              <a:rPr lang="en-US" altLang="en-US" sz="2000" dirty="0">
                <a:sym typeface="Symbol" panose="05050102010706020507" pitchFamily="18" charset="2"/>
              </a:rPr>
              <a:t></a:t>
            </a:r>
            <a:r>
              <a:rPr lang="en-US" altLang="en-US" sz="2000" dirty="0"/>
              <a:t>r</a:t>
            </a:r>
            <a:r>
              <a:rPr lang="en-US" altLang="en-US" sz="2000" baseline="30000" dirty="0"/>
              <a:t>3</a:t>
            </a:r>
            <a:r>
              <a:rPr lang="en-US" altLang="en-US" sz="2000" dirty="0"/>
              <a:t> = 3.7x10</a:t>
            </a:r>
            <a:r>
              <a:rPr lang="en-US" altLang="en-US" sz="2000" baseline="30000" dirty="0"/>
              <a:t>-17</a:t>
            </a:r>
            <a:r>
              <a:rPr lang="en-US" altLang="en-US" sz="2000" dirty="0"/>
              <a:t> m</a:t>
            </a:r>
            <a:r>
              <a:rPr lang="en-US" altLang="en-US" sz="2000" baseline="30000" dirty="0"/>
              <a:t>3</a:t>
            </a:r>
            <a:endParaRPr lang="en-US" altLang="en-US" sz="20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/>
              <a:t>Si de </a:t>
            </a:r>
            <a:r>
              <a:rPr lang="en-US" altLang="en-US" sz="2000" dirty="0" err="1"/>
              <a:t>aceea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fiecare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cuvant</a:t>
            </a:r>
            <a:r>
              <a:rPr lang="en-US" altLang="en-US" sz="2000" dirty="0"/>
              <a:t> de </a:t>
            </a:r>
            <a:r>
              <a:rPr lang="en-US" altLang="en-US" sz="2000" dirty="0" err="1"/>
              <a:t>memorie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trebuie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ocupe</a:t>
            </a:r>
            <a:r>
              <a:rPr lang="en-US" altLang="en-US" sz="2000" dirty="0"/>
              <a:t> maxim 3.7e</a:t>
            </a:r>
            <a:r>
              <a:rPr lang="en-US" altLang="en-US" sz="2000" baseline="30000" dirty="0"/>
              <a:t>-30</a:t>
            </a:r>
            <a:r>
              <a:rPr lang="en-US" altLang="en-US" sz="2000" dirty="0"/>
              <a:t> m</a:t>
            </a:r>
            <a:r>
              <a:rPr lang="en-US" altLang="en-US" sz="2000" baseline="30000" dirty="0"/>
              <a:t>3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1800" dirty="0" err="1"/>
              <a:t>Ceea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ce</a:t>
            </a:r>
            <a:r>
              <a:rPr lang="en-US" altLang="en-US" sz="1800" dirty="0"/>
              <a:t> </a:t>
            </a:r>
            <a:r>
              <a:rPr lang="en-US" altLang="en-US" sz="1800" dirty="0" err="1"/>
              <a:t>inseamna</a:t>
            </a:r>
            <a:r>
              <a:rPr lang="en-US" altLang="en-US" sz="1800" dirty="0"/>
              <a:t> </a:t>
            </a:r>
            <a:r>
              <a:rPr lang="en-US" altLang="en-US" sz="1800" b="1" dirty="0">
                <a:solidFill>
                  <a:srgbClr val="FF0000"/>
                </a:solidFill>
              </a:rPr>
              <a:t>3.7 Angstrom</a:t>
            </a:r>
            <a:r>
              <a:rPr lang="en-US" altLang="en-US" sz="1800" b="1" baseline="30000" dirty="0">
                <a:solidFill>
                  <a:srgbClr val="FF0000"/>
                </a:solidFill>
              </a:rPr>
              <a:t>3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 err="1"/>
              <a:t>Aceasta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dimensiune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corespunde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unei</a:t>
            </a:r>
            <a:r>
              <a:rPr lang="en-US" altLang="en-US" sz="2000" dirty="0"/>
              <a:t> molecule </a:t>
            </a:r>
            <a:r>
              <a:rPr lang="en-US" altLang="en-US" sz="2000" dirty="0" err="1"/>
              <a:t>foarte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mici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formata</a:t>
            </a:r>
            <a:r>
              <a:rPr lang="en-US" altLang="en-US" sz="2000" dirty="0"/>
              <a:t> din </a:t>
            </a:r>
            <a:r>
              <a:rPr lang="en-US" altLang="en-US" sz="2000" dirty="0" err="1"/>
              <a:t>cativa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atomi</a:t>
            </a:r>
            <a:r>
              <a:rPr lang="en-US" altLang="en-US" sz="2000" dirty="0"/>
              <a:t>…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 err="1"/>
              <a:t>Densitatea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curenta</a:t>
            </a:r>
            <a:r>
              <a:rPr lang="en-US" altLang="en-US" sz="2000" dirty="0"/>
              <a:t> a </a:t>
            </a:r>
            <a:r>
              <a:rPr lang="en-US" altLang="en-US" sz="2000" dirty="0" err="1"/>
              <a:t>memoriei</a:t>
            </a:r>
            <a:r>
              <a:rPr lang="en-US" altLang="en-US" sz="2000" dirty="0"/>
              <a:t> </a:t>
            </a:r>
            <a:r>
              <a:rPr lang="en-US" altLang="en-US" sz="2000" dirty="0" err="1"/>
              <a:t>este</a:t>
            </a:r>
            <a:r>
              <a:rPr lang="en-US" altLang="en-US" sz="2000" dirty="0"/>
              <a:t> de 10 GB/cm</a:t>
            </a:r>
            <a:r>
              <a:rPr lang="en-US" altLang="en-US" sz="2000" baseline="30000" dirty="0"/>
              <a:t>3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sau</a:t>
            </a:r>
            <a:r>
              <a:rPr lang="en-US" altLang="en-US" sz="2000" dirty="0"/>
              <a:t> cu un factor de </a:t>
            </a:r>
            <a:r>
              <a:rPr lang="en-US" altLang="en-US" sz="2000" dirty="0" err="1"/>
              <a:t>ordinul</a:t>
            </a:r>
            <a:r>
              <a:rPr lang="en-US" altLang="en-US" sz="2000" dirty="0"/>
              <a:t> </a:t>
            </a:r>
            <a:r>
              <a:rPr lang="en-US" altLang="en-US" sz="2000" dirty="0">
                <a:solidFill>
                  <a:srgbClr val="3333FF"/>
                </a:solidFill>
              </a:rPr>
              <a:t>10</a:t>
            </a:r>
            <a:r>
              <a:rPr lang="en-US" altLang="en-US" sz="2000" baseline="30000" dirty="0">
                <a:solidFill>
                  <a:srgbClr val="3333FF"/>
                </a:solidFill>
              </a:rPr>
              <a:t>20</a:t>
            </a:r>
            <a:r>
              <a:rPr lang="en-US" altLang="en-US" sz="2000" dirty="0">
                <a:solidFill>
                  <a:srgbClr val="3333FF"/>
                </a:solidFill>
              </a:rPr>
              <a:t> </a:t>
            </a:r>
            <a:r>
              <a:rPr lang="en-US" altLang="en-US" sz="2000" dirty="0" err="1">
                <a:solidFill>
                  <a:srgbClr val="3333FF"/>
                </a:solidFill>
              </a:rPr>
              <a:t>mai</a:t>
            </a:r>
            <a:r>
              <a:rPr lang="en-US" altLang="en-US" sz="2000" dirty="0">
                <a:solidFill>
                  <a:srgbClr val="3333FF"/>
                </a:solidFill>
              </a:rPr>
              <a:t> mica </a:t>
            </a:r>
            <a:r>
              <a:rPr lang="en-US" altLang="en-US" sz="2000" dirty="0" err="1">
                <a:solidFill>
                  <a:srgbClr val="3333FF"/>
                </a:solidFill>
              </a:rPr>
              <a:t>decat</a:t>
            </a:r>
            <a:r>
              <a:rPr lang="en-US" altLang="en-US" sz="2000" dirty="0">
                <a:solidFill>
                  <a:srgbClr val="3333FF"/>
                </a:solidFill>
              </a:rPr>
              <a:t> </a:t>
            </a:r>
            <a:r>
              <a:rPr lang="en-US" altLang="en-US" sz="2000" dirty="0" err="1">
                <a:solidFill>
                  <a:srgbClr val="3333FF"/>
                </a:solidFill>
              </a:rPr>
              <a:t>ceea</a:t>
            </a:r>
            <a:r>
              <a:rPr lang="en-US" altLang="en-US" sz="2000" dirty="0">
                <a:solidFill>
                  <a:srgbClr val="3333FF"/>
                </a:solidFill>
              </a:rPr>
              <a:t> </a:t>
            </a:r>
            <a:r>
              <a:rPr lang="en-US" altLang="en-US" sz="2000" dirty="0" err="1">
                <a:solidFill>
                  <a:srgbClr val="3333FF"/>
                </a:solidFill>
              </a:rPr>
              <a:t>ce</a:t>
            </a:r>
            <a:r>
              <a:rPr lang="en-US" altLang="en-US" sz="2000" dirty="0">
                <a:solidFill>
                  <a:srgbClr val="3333FF"/>
                </a:solidFill>
              </a:rPr>
              <a:t> </a:t>
            </a:r>
            <a:r>
              <a:rPr lang="en-US" altLang="en-US" sz="2000" dirty="0" err="1">
                <a:solidFill>
                  <a:srgbClr val="3333FF"/>
                </a:solidFill>
              </a:rPr>
              <a:t>ar</a:t>
            </a:r>
            <a:r>
              <a:rPr lang="en-US" altLang="en-US" sz="2000" dirty="0">
                <a:solidFill>
                  <a:srgbClr val="3333FF"/>
                </a:solidFill>
              </a:rPr>
              <a:t> fi </a:t>
            </a:r>
            <a:r>
              <a:rPr lang="en-US" altLang="en-US" sz="2000" dirty="0" err="1">
                <a:solidFill>
                  <a:srgbClr val="3333FF"/>
                </a:solidFill>
              </a:rPr>
              <a:t>necesar</a:t>
            </a:r>
            <a:r>
              <a:rPr lang="en-US" altLang="en-US" sz="2000" dirty="0">
                <a:solidFill>
                  <a:srgbClr val="3333FF"/>
                </a:solidFill>
              </a:rPr>
              <a:t>!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000" dirty="0" err="1">
                <a:solidFill>
                  <a:srgbClr val="3333FF"/>
                </a:solidFill>
              </a:rPr>
              <a:t>Concluzie</a:t>
            </a:r>
            <a:r>
              <a:rPr lang="en-US" altLang="en-US" sz="2000" dirty="0"/>
              <a:t>: </a:t>
            </a:r>
            <a:r>
              <a:rPr lang="en-US" altLang="en-US" sz="2000" dirty="0" err="1"/>
              <a:t>Acest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procesor</a:t>
            </a:r>
            <a:r>
              <a:rPr lang="en-US" altLang="en-US" sz="2000" dirty="0"/>
              <a:t> nu </a:t>
            </a:r>
            <a:r>
              <a:rPr lang="en-US" altLang="en-US" sz="2000" dirty="0" err="1"/>
              <a:t>va</a:t>
            </a:r>
            <a:r>
              <a:rPr lang="en-US" altLang="en-US" sz="2000" dirty="0"/>
              <a:t> fi </a:t>
            </a:r>
            <a:r>
              <a:rPr lang="en-US" altLang="en-US" sz="2000" dirty="0" err="1"/>
              <a:t>disponibil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pana</a:t>
            </a:r>
            <a:r>
              <a:rPr lang="en-US" altLang="en-US" sz="2000" dirty="0"/>
              <a:t> cand quantum computing nu </a:t>
            </a:r>
            <a:r>
              <a:rPr lang="en-US" altLang="en-US" sz="2000" dirty="0" err="1"/>
              <a:t>va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deveni</a:t>
            </a:r>
            <a:r>
              <a:rPr lang="en-US" altLang="en-US" sz="2000" dirty="0"/>
              <a:t> mainstream </a:t>
            </a:r>
            <a:r>
              <a:rPr lang="en-US" altLang="en-US" sz="2000" dirty="0">
                <a:sym typeface="Wingdings" panose="05000000000000000000" pitchFamily="2" charset="2"/>
              </a:rPr>
              <a:t></a:t>
            </a:r>
            <a:endParaRPr lang="ro-RO" altLang="en-US" sz="2000" dirty="0">
              <a:sym typeface="Wingdings" panose="05000000000000000000" pitchFamily="2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4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4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144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3" presetClass="entr" presetSubtype="1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44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144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144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44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>
            <a:extLst>
              <a:ext uri="{FF2B5EF4-FFF2-40B4-BE49-F238E27FC236}">
                <a16:creationId xmlns:a16="http://schemas.microsoft.com/office/drawing/2014/main" id="{6D566EAF-369E-4BA1-A662-88978BAE44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Exemplu de Utilizare – MIMD</a:t>
            </a: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3B0AA950-DDC4-49CD-B5B7-88C7FD4A5C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79388" y="1165225"/>
            <a:ext cx="8640762" cy="5400675"/>
          </a:xfrm>
        </p:spPr>
        <p:txBody>
          <a:bodyPr/>
          <a:lstStyle/>
          <a:p>
            <a:pPr eaLnBrk="1" hangingPunct="1"/>
            <a:r>
              <a:rPr lang="en-US" altLang="en-US" sz="2400" dirty="0" err="1"/>
              <a:t>Aceeasi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problema</a:t>
            </a:r>
            <a:r>
              <a:rPr lang="en-US" altLang="en-US" sz="2400" dirty="0"/>
              <a:t>: A[n, n], B[n, n], C = A x B</a:t>
            </a:r>
          </a:p>
          <a:p>
            <a:pPr eaLnBrk="1" hangingPunct="1"/>
            <a:r>
              <a:rPr lang="en-US" altLang="en-US" sz="2400" dirty="0"/>
              <a:t>O </a:t>
            </a:r>
            <a:r>
              <a:rPr lang="en-US" altLang="en-US" sz="2400" dirty="0" err="1"/>
              <a:t>UCmd</a:t>
            </a:r>
            <a:r>
              <a:rPr lang="en-US" altLang="en-US" sz="2400" dirty="0"/>
              <a:t>/P </a:t>
            </a:r>
            <a:r>
              <a:rPr lang="en-US" altLang="en-US" sz="2400" dirty="0" err="1"/>
              <a:t>trebuie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preia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functia</a:t>
            </a:r>
            <a:r>
              <a:rPr lang="en-US" altLang="en-US" sz="2400" dirty="0"/>
              <a:t> de master: </a:t>
            </a:r>
            <a:r>
              <a:rPr lang="en-US" altLang="en-US" sz="2400" dirty="0" err="1"/>
              <a:t>organizare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si</a:t>
            </a:r>
            <a:r>
              <a:rPr lang="en-US" altLang="en-US" sz="2400" dirty="0"/>
              <a:t> control + </a:t>
            </a:r>
            <a:r>
              <a:rPr lang="en-US" altLang="en-US" sz="2400" dirty="0" err="1"/>
              <a:t>partajarea</a:t>
            </a:r>
            <a:r>
              <a:rPr lang="en-US" altLang="en-US" sz="2400" dirty="0"/>
              <a:t> </a:t>
            </a:r>
            <a:r>
              <a:rPr lang="en-US" altLang="en-US" sz="2400" dirty="0" err="1"/>
              <a:t>calculelor</a:t>
            </a:r>
            <a:r>
              <a:rPr lang="en-US" altLang="en-US" sz="2400" dirty="0"/>
              <a:t> pe </a:t>
            </a:r>
            <a:r>
              <a:rPr lang="en-US" altLang="en-US" sz="2400" dirty="0" err="1"/>
              <a:t>procesoare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individuale</a:t>
            </a:r>
            <a:endParaRPr lang="en-US" altLang="en-US" sz="2400" dirty="0">
              <a:cs typeface="Arial" panose="020B0604020202020204" pitchFamily="34" charset="0"/>
            </a:endParaRPr>
          </a:p>
          <a:p>
            <a:pPr eaLnBrk="1" hangingPunct="1"/>
            <a:r>
              <a:rPr lang="en-US" altLang="en-US" sz="2400" dirty="0"/>
              <a:t>Conway a </a:t>
            </a:r>
            <a:r>
              <a:rPr lang="en-US" altLang="en-US" sz="2400" dirty="0" err="1"/>
              <a:t>propus</a:t>
            </a:r>
            <a:r>
              <a:rPr lang="en-US" altLang="en-US" sz="2400" dirty="0"/>
              <a:t> o </a:t>
            </a:r>
            <a:r>
              <a:rPr lang="en-US" altLang="en-US" sz="2400" dirty="0" err="1"/>
              <a:t>metoda</a:t>
            </a:r>
            <a:r>
              <a:rPr lang="en-US" altLang="en-US" sz="2400" dirty="0"/>
              <a:t> cu 2 primitive: FORK &amp; JOIN</a:t>
            </a:r>
          </a:p>
          <a:p>
            <a:pPr lvl="1" eaLnBrk="1" hangingPunct="1"/>
            <a:r>
              <a:rPr lang="en-US" altLang="en-US" sz="2000" dirty="0"/>
              <a:t>FORK: </a:t>
            </a:r>
            <a:r>
              <a:rPr lang="en-US" altLang="en-US" sz="2000" dirty="0" err="1"/>
              <a:t>desface</a:t>
            </a:r>
            <a:r>
              <a:rPr lang="en-US" altLang="en-US" sz="2000" dirty="0"/>
              <a:t> un FI in n FI </a:t>
            </a:r>
            <a:r>
              <a:rPr lang="en-US" altLang="en-US" sz="2000" dirty="0" err="1"/>
              <a:t>executabile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simultan</a:t>
            </a:r>
            <a:r>
              <a:rPr lang="en-US" altLang="en-US" sz="2000" dirty="0"/>
              <a:t> pe proc </a:t>
            </a:r>
            <a:r>
              <a:rPr lang="en-US" altLang="en-US" sz="2000" dirty="0" err="1"/>
              <a:t>indep</a:t>
            </a:r>
            <a:endParaRPr lang="en-US" altLang="en-US" sz="2000" dirty="0"/>
          </a:p>
          <a:p>
            <a:pPr lvl="1" eaLnBrk="1" hangingPunct="1"/>
            <a:r>
              <a:rPr lang="en-US" altLang="en-US" sz="2000" dirty="0"/>
              <a:t>JOIN: </a:t>
            </a:r>
            <a:r>
              <a:rPr lang="en-US" altLang="en-US" sz="2000" dirty="0" err="1"/>
              <a:t>reuneste</a:t>
            </a:r>
            <a:r>
              <a:rPr lang="en-US" altLang="en-US" sz="2000" dirty="0"/>
              <a:t> n FI </a:t>
            </a:r>
            <a:r>
              <a:rPr lang="en-US" altLang="en-US" sz="2000" dirty="0" err="1"/>
              <a:t>intr-unul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singur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cand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cele</a:t>
            </a:r>
            <a:r>
              <a:rPr lang="en-US" altLang="en-US" sz="2000" dirty="0"/>
              <a:t> n FI s-au </a:t>
            </a:r>
            <a:r>
              <a:rPr lang="en-US" altLang="en-US" sz="2000" dirty="0" err="1"/>
              <a:t>terminat</a:t>
            </a:r>
            <a:endParaRPr lang="en-US" altLang="en-US" sz="2000" dirty="0"/>
          </a:p>
        </p:txBody>
      </p:sp>
      <p:sp>
        <p:nvSpPr>
          <p:cNvPr id="84996" name="Rectangle 4">
            <a:extLst>
              <a:ext uri="{FF2B5EF4-FFF2-40B4-BE49-F238E27FC236}">
                <a16:creationId xmlns:a16="http://schemas.microsoft.com/office/drawing/2014/main" id="{9AD9A241-178D-4200-8063-DCD2092B22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313" y="3663950"/>
            <a:ext cx="7832725" cy="302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50000"/>
              </a:lnSpc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 k = 1 to n – 1(nu </a:t>
            </a:r>
            <a:r>
              <a:rPr lang="en-US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si</a:t>
            </a:r>
            <a:r>
              <a:rPr lang="en-US" altLang="en-US" sz="2000" b="1" dirty="0">
                <a:solidFill>
                  <a:srgbClr val="FF00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pt</a:t>
            </a:r>
            <a:r>
              <a:rPr lang="en-US" altLang="en-US" sz="2000" b="1" dirty="0">
                <a:solidFill>
                  <a:srgbClr val="FF0000"/>
                </a:solidFill>
                <a:latin typeface="Courier New" panose="02070309020205020404" pitchFamily="49" charset="0"/>
              </a:rPr>
              <a:t> el </a:t>
            </a:r>
            <a:r>
              <a:rPr lang="en-US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insusi</a:t>
            </a:r>
            <a:r>
              <a:rPr lang="en-US" altLang="en-US" sz="2000" b="1" dirty="0">
                <a:solidFill>
                  <a:srgbClr val="FF0000"/>
                </a:solidFill>
                <a:latin typeface="Courier New" panose="02070309020205020404" pitchFamily="49" charset="0"/>
              </a:rPr>
              <a:t>)</a:t>
            </a:r>
          </a:p>
          <a:p>
            <a:pPr eaLnBrk="1" hangingPunct="1">
              <a:lnSpc>
                <a:spcPct val="50000"/>
              </a:lnSpc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FORK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Adr</a:t>
            </a:r>
            <a:endParaRPr lang="en-US" altLang="en-US" sz="20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50000"/>
              </a:lnSpc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Courier New" panose="02070309020205020404" pitchFamily="49" charset="0"/>
              </a:rPr>
              <a:t>end k loop</a:t>
            </a:r>
          </a:p>
          <a:p>
            <a:pPr eaLnBrk="1" hangingPunct="1">
              <a:lnSpc>
                <a:spcPct val="50000"/>
              </a:lnSpc>
              <a:buFontTx/>
              <a:buNone/>
            </a:pPr>
            <a:r>
              <a:rPr lang="en-US" altLang="en-US" sz="2000" b="1" dirty="0" err="1">
                <a:latin typeface="Courier New" panose="02070309020205020404" pitchFamily="49" charset="0"/>
              </a:rPr>
              <a:t>Adr</a:t>
            </a:r>
            <a:r>
              <a:rPr lang="en-US" altLang="en-US" sz="2000" b="1" dirty="0">
                <a:latin typeface="Courier New" panose="02070309020205020404" pitchFamily="49" charset="0"/>
              </a:rPr>
              <a:t>:</a:t>
            </a:r>
          </a:p>
          <a:p>
            <a:pPr eaLnBrk="1" hangingPunct="1">
              <a:lnSpc>
                <a:spcPct val="50000"/>
              </a:lnSpc>
              <a:buFontTx/>
              <a:buNone/>
            </a:pPr>
            <a:r>
              <a:rPr lang="en-US" altLang="en-US" sz="20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	for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20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 = 1 to n</a:t>
            </a:r>
          </a:p>
          <a:p>
            <a:pPr eaLnBrk="1" hangingPunct="1">
              <a:lnSpc>
                <a:spcPct val="50000"/>
              </a:lnSpc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	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c</a:t>
            </a:r>
            <a:r>
              <a:rPr lang="en-US" altLang="en-US" sz="2000" b="1" baseline="-25000" dirty="0" err="1">
                <a:latin typeface="Courier New" panose="02070309020205020404" pitchFamily="49" charset="0"/>
              </a:rPr>
              <a:t>ik</a:t>
            </a:r>
            <a:r>
              <a:rPr lang="en-US" altLang="en-US" sz="2000" b="1" dirty="0">
                <a:latin typeface="Courier New" panose="02070309020205020404" pitchFamily="49" charset="0"/>
              </a:rPr>
              <a:t> = 0 (1 ≤ k ≤ n ) – pe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coloane</a:t>
            </a:r>
            <a:r>
              <a:rPr lang="en-US" altLang="en-US" sz="2000" b="1" dirty="0">
                <a:latin typeface="Courier New" panose="02070309020205020404" pitchFamily="49" charset="0"/>
              </a:rPr>
              <a:t> k fix</a:t>
            </a:r>
          </a:p>
          <a:p>
            <a:pPr eaLnBrk="1" hangingPunct="1">
              <a:lnSpc>
                <a:spcPct val="50000"/>
              </a:lnSpc>
              <a:buFontTx/>
              <a:buNone/>
            </a:pPr>
            <a:r>
              <a:rPr lang="en-US" altLang="en-US" sz="2000" b="1" dirty="0">
                <a:solidFill>
                  <a:srgbClr val="66FF33"/>
                </a:solidFill>
                <a:latin typeface="Courier New" panose="02070309020205020404" pitchFamily="49" charset="0"/>
              </a:rPr>
              <a:t>		for j = 1 to n</a:t>
            </a:r>
          </a:p>
          <a:p>
            <a:pPr eaLnBrk="1" hangingPunct="1">
              <a:lnSpc>
                <a:spcPct val="50000"/>
              </a:lnSpc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		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c</a:t>
            </a:r>
            <a:r>
              <a:rPr lang="en-US" altLang="en-US" sz="2000" b="1" baseline="-25000" dirty="0" err="1">
                <a:latin typeface="Courier New" panose="02070309020205020404" pitchFamily="49" charset="0"/>
              </a:rPr>
              <a:t>ik</a:t>
            </a:r>
            <a:r>
              <a:rPr lang="en-US" altLang="en-US" sz="2000" b="1" dirty="0">
                <a:latin typeface="Courier New" panose="02070309020205020404" pitchFamily="49" charset="0"/>
              </a:rPr>
              <a:t> =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c</a:t>
            </a:r>
            <a:r>
              <a:rPr lang="en-US" altLang="en-US" sz="2000" b="1" baseline="-25000" dirty="0" err="1">
                <a:latin typeface="Courier New" panose="02070309020205020404" pitchFamily="49" charset="0"/>
              </a:rPr>
              <a:t>ik</a:t>
            </a:r>
            <a:r>
              <a:rPr lang="en-US" altLang="en-US" sz="2000" b="1" dirty="0">
                <a:latin typeface="Courier New" panose="02070309020205020404" pitchFamily="49" charset="0"/>
              </a:rPr>
              <a:t> +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a</a:t>
            </a:r>
            <a:r>
              <a:rPr lang="en-US" altLang="en-US" sz="2000" b="1" baseline="-25000" dirty="0" err="1">
                <a:latin typeface="Courier New" panose="02070309020205020404" pitchFamily="49" charset="0"/>
              </a:rPr>
              <a:t>ij</a:t>
            </a:r>
            <a:r>
              <a:rPr lang="en-US" altLang="en-US" sz="2000" b="1" dirty="0">
                <a:latin typeface="Courier New" panose="02070309020205020404" pitchFamily="49" charset="0"/>
              </a:rPr>
              <a:t> *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b</a:t>
            </a:r>
            <a:r>
              <a:rPr lang="en-US" altLang="en-US" sz="2000" b="1" baseline="-25000" dirty="0" err="1">
                <a:latin typeface="Courier New" panose="02070309020205020404" pitchFamily="49" charset="0"/>
              </a:rPr>
              <a:t>jk</a:t>
            </a:r>
            <a:r>
              <a:rPr lang="en-US" altLang="en-US" sz="2000" b="1" baseline="-25000" dirty="0">
                <a:latin typeface="Courier New" panose="02070309020205020404" pitchFamily="49" charset="0"/>
              </a:rPr>
              <a:t> </a:t>
            </a:r>
            <a:r>
              <a:rPr lang="en-US" altLang="en-US" sz="2000" b="1" dirty="0">
                <a:latin typeface="Courier New" panose="02070309020205020404" pitchFamily="49" charset="0"/>
              </a:rPr>
              <a:t>(1 ≤ k ≤ n)</a:t>
            </a:r>
            <a:endParaRPr lang="en-US" altLang="en-US" sz="2000" b="1" baseline="-25000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50000"/>
              </a:lnSpc>
              <a:buFontTx/>
              <a:buNone/>
            </a:pPr>
            <a:r>
              <a:rPr lang="en-US" altLang="en-US" sz="2000" b="1" dirty="0">
                <a:solidFill>
                  <a:srgbClr val="66FF33"/>
                </a:solidFill>
                <a:latin typeface="Courier New" panose="02070309020205020404" pitchFamily="49" charset="0"/>
              </a:rPr>
              <a:t>		end j loop</a:t>
            </a:r>
          </a:p>
          <a:p>
            <a:pPr eaLnBrk="1" hangingPunct="1">
              <a:lnSpc>
                <a:spcPct val="50000"/>
              </a:lnSpc>
              <a:buFontTx/>
              <a:buNone/>
            </a:pPr>
            <a:r>
              <a:rPr lang="en-US" altLang="en-US" sz="20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	end </a:t>
            </a:r>
            <a:r>
              <a:rPr lang="en-US" altLang="en-US" sz="2000" b="1" dirty="0" err="1">
                <a:solidFill>
                  <a:schemeClr val="accent1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20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 loop</a:t>
            </a:r>
          </a:p>
          <a:p>
            <a:pPr eaLnBrk="1" hangingPunct="1">
              <a:lnSpc>
                <a:spcPct val="50000"/>
              </a:lnSpc>
              <a:buFontTx/>
              <a:buNone/>
            </a:pPr>
            <a:r>
              <a:rPr lang="en-US" altLang="en-US" sz="2000" b="1" dirty="0">
                <a:solidFill>
                  <a:schemeClr val="accent1"/>
                </a:solidFill>
                <a:latin typeface="Courier New" panose="02070309020205020404" pitchFamily="49" charset="0"/>
              </a:rPr>
              <a:t>	</a:t>
            </a:r>
            <a:r>
              <a:rPr lang="en-US" altLang="en-US" sz="2000" b="1" dirty="0">
                <a:latin typeface="Courier New" panose="02070309020205020404" pitchFamily="49" charset="0"/>
              </a:rPr>
              <a:t>JOIN</a:t>
            </a:r>
          </a:p>
        </p:txBody>
      </p:sp>
      <p:sp>
        <p:nvSpPr>
          <p:cNvPr id="84997" name="Rectangle 5">
            <a:extLst>
              <a:ext uri="{FF2B5EF4-FFF2-40B4-BE49-F238E27FC236}">
                <a16:creationId xmlns:a16="http://schemas.microsoft.com/office/drawing/2014/main" id="{DCAFAD6B-15AE-4A9E-86C7-43FEDCE508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338" y="4005263"/>
            <a:ext cx="4002087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2400">
                <a:solidFill>
                  <a:schemeClr val="accent1"/>
                </a:solidFill>
              </a:rPr>
              <a:t>Complexitatea este… O(n</a:t>
            </a:r>
            <a:r>
              <a:rPr lang="en-US" altLang="en-US" sz="2400" baseline="30000">
                <a:solidFill>
                  <a:schemeClr val="accent1"/>
                </a:solidFill>
              </a:rPr>
              <a:t>2</a:t>
            </a:r>
            <a:r>
              <a:rPr lang="en-US" altLang="en-US" sz="2400">
                <a:solidFill>
                  <a:schemeClr val="accent1"/>
                </a:solidFill>
              </a:rPr>
              <a:t>)! → la fel ca SIMD</a:t>
            </a:r>
          </a:p>
        </p:txBody>
      </p:sp>
      <p:sp>
        <p:nvSpPr>
          <p:cNvPr id="66566" name="Left Brace 1">
            <a:extLst>
              <a:ext uri="{FF2B5EF4-FFF2-40B4-BE49-F238E27FC236}">
                <a16:creationId xmlns:a16="http://schemas.microsoft.com/office/drawing/2014/main" id="{50740181-2DF8-42F8-BA22-CC46A56E0089}"/>
              </a:ext>
            </a:extLst>
          </p:cNvPr>
          <p:cNvSpPr>
            <a:spLocks/>
          </p:cNvSpPr>
          <p:nvPr/>
        </p:nvSpPr>
        <p:spPr bwMode="auto">
          <a:xfrm>
            <a:off x="1476375" y="5300663"/>
            <a:ext cx="71438" cy="720725"/>
          </a:xfrm>
          <a:prstGeom prst="leftBrace">
            <a:avLst>
              <a:gd name="adj1" fmla="val 8407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66567" name="Left Brace 2">
            <a:extLst>
              <a:ext uri="{FF2B5EF4-FFF2-40B4-BE49-F238E27FC236}">
                <a16:creationId xmlns:a16="http://schemas.microsoft.com/office/drawing/2014/main" id="{4D9EDE4D-C0CE-4220-951B-B2310A03B111}"/>
              </a:ext>
            </a:extLst>
          </p:cNvPr>
          <p:cNvSpPr>
            <a:spLocks/>
          </p:cNvSpPr>
          <p:nvPr/>
        </p:nvSpPr>
        <p:spPr bwMode="auto">
          <a:xfrm>
            <a:off x="900113" y="4827588"/>
            <a:ext cx="71437" cy="1481137"/>
          </a:xfrm>
          <a:prstGeom prst="leftBrace">
            <a:avLst>
              <a:gd name="adj1" fmla="val 8351"/>
              <a:gd name="adj2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84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7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>
            <a:extLst>
              <a:ext uri="{FF2B5EF4-FFF2-40B4-BE49-F238E27FC236}">
                <a16:creationId xmlns:a16="http://schemas.microsoft.com/office/drawing/2014/main" id="{CFFBCB68-8614-41AD-94BD-A36D75B89E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Comentarii &amp; Observatii – MIMD</a:t>
            </a:r>
          </a:p>
        </p:txBody>
      </p:sp>
      <p:sp>
        <p:nvSpPr>
          <p:cNvPr id="86019" name="Rectangle 3">
            <a:extLst>
              <a:ext uri="{FF2B5EF4-FFF2-40B4-BE49-F238E27FC236}">
                <a16:creationId xmlns:a16="http://schemas.microsoft.com/office/drawing/2014/main" id="{7EE6EF31-5B2C-4498-A59A-935D287BCCC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263" y="1260475"/>
            <a:ext cx="8751887" cy="5400675"/>
          </a:xfrm>
        </p:spPr>
        <p:txBody>
          <a:bodyPr/>
          <a:lstStyle/>
          <a:p>
            <a:pPr eaLnBrk="1" hangingPunct="1"/>
            <a:r>
              <a:rPr lang="en-US" altLang="en-US" sz="2400"/>
              <a:t>In mod deliberat programul pt SIMD a fost scris a.i. actiunile P-urilor sa simuleze actiunile din structura MIMD</a:t>
            </a:r>
          </a:p>
          <a:p>
            <a:pPr eaLnBrk="1" hangingPunct="1"/>
            <a:r>
              <a:rPr lang="en-US" altLang="en-US" sz="2400"/>
              <a:t>Fiecare P</a:t>
            </a:r>
            <a:r>
              <a:rPr lang="en-US" altLang="en-US" sz="2400" baseline="-25000"/>
              <a:t>j</a:t>
            </a:r>
            <a:r>
              <a:rPr lang="en-US" altLang="en-US" sz="2400"/>
              <a:t> calculeaza un C</a:t>
            </a:r>
            <a:r>
              <a:rPr lang="en-US" altLang="en-US" sz="2400" baseline="-25000"/>
              <a:t>ik</a:t>
            </a:r>
            <a:r>
              <a:rPr lang="en-US" altLang="en-US" sz="2400"/>
              <a:t> in paralel</a:t>
            </a:r>
          </a:p>
          <a:p>
            <a:pPr eaLnBrk="1" hangingPunct="1"/>
            <a:r>
              <a:rPr lang="en-US" altLang="en-US" sz="2400"/>
              <a:t>Diferente SIMD/MIMD:</a:t>
            </a:r>
          </a:p>
          <a:p>
            <a:pPr lvl="1" eaLnBrk="1" hangingPunct="1"/>
            <a:r>
              <a:rPr lang="en-US" altLang="en-US" sz="2000">
                <a:cs typeface="Arial" panose="020B0604020202020204" pitchFamily="34" charset="0"/>
              </a:rPr>
              <a:t>In SIMD procesoarele se sincronizau instructiune (It) cu It</a:t>
            </a:r>
          </a:p>
          <a:p>
            <a:pPr lvl="1" eaLnBrk="1" hangingPunct="1"/>
            <a:r>
              <a:rPr lang="en-US" altLang="en-US" sz="2000">
                <a:cs typeface="Arial" panose="020B0604020202020204" pitchFamily="34" charset="0"/>
              </a:rPr>
              <a:t>In MIMD nu exista (neaparat) sincronizari intre FI ale P-urilor din structura</a:t>
            </a:r>
          </a:p>
          <a:p>
            <a:pPr lvl="1" eaLnBrk="1" hangingPunct="1"/>
            <a:r>
              <a:rPr lang="en-US" altLang="en-US" sz="2000">
                <a:cs typeface="Arial" panose="020B0604020202020204" pitchFamily="34" charset="0"/>
              </a:rPr>
              <a:t>La SIMD se calculeaza elementele lui C pe linie si coloana (FI unic)</a:t>
            </a:r>
          </a:p>
          <a:p>
            <a:pPr lvl="1" eaLnBrk="1" hangingPunct="1"/>
            <a:r>
              <a:rPr lang="en-US" altLang="en-US" sz="2000">
                <a:cs typeface="Arial" panose="020B0604020202020204" pitchFamily="34" charset="0"/>
              </a:rPr>
              <a:t>La MIMD orice procesoare pot calcula orice elemente din C (fiecare P are un FI propriu!)</a:t>
            </a:r>
          </a:p>
          <a:p>
            <a:pPr eaLnBrk="1" hangingPunct="1"/>
            <a:r>
              <a:rPr lang="en-US" altLang="en-US" sz="2400"/>
              <a:t>Castigul e acelasi; se pot folosi mai multe perechi FORK/JOIN</a:t>
            </a:r>
          </a:p>
          <a:p>
            <a:pPr eaLnBrk="1" hangingPunct="1"/>
            <a:r>
              <a:rPr lang="en-US" altLang="en-US" sz="2400">
                <a:solidFill>
                  <a:schemeClr val="accent1"/>
                </a:solidFill>
              </a:rPr>
              <a:t>Concluzie MIMD: mai usor de programat &amp; utilizat decat SIMD – dar, mai scump! (Totul se plateste…)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60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60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60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60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60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60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60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60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DC3C6A9B-F9EE-440A-86D7-939423DB85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Implementarea FORK &amp; JOIN</a:t>
            </a:r>
          </a:p>
        </p:txBody>
      </p:sp>
      <p:sp>
        <p:nvSpPr>
          <p:cNvPr id="89091" name="Rectangle 3">
            <a:extLst>
              <a:ext uri="{FF2B5EF4-FFF2-40B4-BE49-F238E27FC236}">
                <a16:creationId xmlns:a16="http://schemas.microsoft.com/office/drawing/2014/main" id="{C62E34BE-3F1E-45C3-B372-7A58EF72B0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68263" y="1260475"/>
            <a:ext cx="6735762" cy="3897313"/>
          </a:xfrm>
        </p:spPr>
        <p:txBody>
          <a:bodyPr/>
          <a:lstStyle/>
          <a:p>
            <a:pPr eaLnBrk="1" hangingPunct="1"/>
            <a:r>
              <a:rPr lang="en-US" altLang="en-US" sz="2000"/>
              <a:t>P</a:t>
            </a:r>
            <a:r>
              <a:rPr lang="en-US" altLang="en-US" sz="2000" baseline="-25000"/>
              <a:t>1</a:t>
            </a:r>
            <a:r>
              <a:rPr lang="en-US" altLang="en-US" sz="2000"/>
              <a:t> (master) pregateste taskurile intr-o coada de asteptare impreuna cu contextele asociate lor</a:t>
            </a:r>
          </a:p>
          <a:p>
            <a:pPr eaLnBrk="1" hangingPunct="1"/>
            <a:r>
              <a:rPr lang="en-US" altLang="en-US" sz="2000"/>
              <a:t>Celelalte procesoare P</a:t>
            </a:r>
            <a:r>
              <a:rPr lang="en-US" altLang="en-US" sz="2000" baseline="-25000"/>
              <a:t>2</a:t>
            </a:r>
            <a:r>
              <a:rPr lang="en-US" altLang="en-US" sz="2000"/>
              <a:t> … P</a:t>
            </a:r>
            <a:r>
              <a:rPr lang="en-US" altLang="en-US" sz="2000" baseline="-25000"/>
              <a:t>n</a:t>
            </a:r>
            <a:r>
              <a:rPr lang="en-US" altLang="en-US" sz="2000"/>
              <a:t> inspecteaza coada pana gasesc un task ce asteapta &amp; il executa</a:t>
            </a:r>
          </a:p>
          <a:p>
            <a:pPr eaLnBrk="1" hangingPunct="1"/>
            <a:r>
              <a:rPr lang="en-US" altLang="en-US" sz="2000"/>
              <a:t>Daca numarul de procesoare = numarul de procese   </a:t>
            </a:r>
            <a:r>
              <a:rPr lang="en-US" altLang="en-US" sz="2000">
                <a:cs typeface="Arial" panose="020B0604020202020204" pitchFamily="34" charset="0"/>
              </a:rPr>
              <a:t>→ se executa simultan toate</a:t>
            </a:r>
          </a:p>
          <a:p>
            <a:pPr eaLnBrk="1" hangingPunct="1"/>
            <a:r>
              <a:rPr lang="en-US" altLang="en-US" sz="2000"/>
              <a:t>Daca numarul de procesoare &lt;&lt; numarul de procese </a:t>
            </a:r>
            <a:r>
              <a:rPr lang="en-US" altLang="en-US" sz="2000">
                <a:cs typeface="Arial" panose="020B0604020202020204" pitchFamily="34" charset="0"/>
              </a:rPr>
              <a:t>→ dupa executia unui proces, un procesor preia din coada un nou proces pt exec</a:t>
            </a:r>
          </a:p>
          <a:p>
            <a:pPr eaLnBrk="1" hangingPunct="1"/>
            <a:r>
              <a:rPr lang="en-US" altLang="en-US" sz="2000">
                <a:solidFill>
                  <a:schemeClr val="accent1"/>
                </a:solidFill>
                <a:cs typeface="Arial" panose="020B0604020202020204" pitchFamily="34" charset="0"/>
              </a:rPr>
              <a:t>Atentie</a:t>
            </a:r>
            <a:r>
              <a:rPr lang="en-US" altLang="en-US" sz="2000">
                <a:cs typeface="Arial" panose="020B0604020202020204" pitchFamily="34" charset="0"/>
              </a:rPr>
              <a:t>: aici procesoarele sunt considerate omogene si procesele independente intre ele (caz f rar in realitate!)</a:t>
            </a:r>
          </a:p>
        </p:txBody>
      </p:sp>
      <p:grpSp>
        <p:nvGrpSpPr>
          <p:cNvPr id="70660" name="Group 29">
            <a:extLst>
              <a:ext uri="{FF2B5EF4-FFF2-40B4-BE49-F238E27FC236}">
                <a16:creationId xmlns:a16="http://schemas.microsoft.com/office/drawing/2014/main" id="{C58F84D1-11EB-4B67-8068-7FE0D39E1E06}"/>
              </a:ext>
            </a:extLst>
          </p:cNvPr>
          <p:cNvGrpSpPr>
            <a:grpSpLocks/>
          </p:cNvGrpSpPr>
          <p:nvPr/>
        </p:nvGrpSpPr>
        <p:grpSpPr bwMode="auto">
          <a:xfrm>
            <a:off x="6580188" y="1260475"/>
            <a:ext cx="2389187" cy="3168650"/>
            <a:chOff x="4303" y="2023"/>
            <a:chExt cx="1505" cy="1996"/>
          </a:xfrm>
        </p:grpSpPr>
        <p:sp>
          <p:nvSpPr>
            <p:cNvPr id="70662" name="Line 4">
              <a:extLst>
                <a:ext uri="{FF2B5EF4-FFF2-40B4-BE49-F238E27FC236}">
                  <a16:creationId xmlns:a16="http://schemas.microsoft.com/office/drawing/2014/main" id="{D82884C4-B619-4508-B587-C582AC5F512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2" y="2431"/>
              <a:ext cx="363" cy="45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63" name="Line 5">
              <a:extLst>
                <a:ext uri="{FF2B5EF4-FFF2-40B4-BE49-F238E27FC236}">
                  <a16:creationId xmlns:a16="http://schemas.microsoft.com/office/drawing/2014/main" id="{267C4B98-A36C-46BD-B33D-4092F95906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3" y="3294"/>
              <a:ext cx="499" cy="31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64" name="Line 6">
              <a:extLst>
                <a:ext uri="{FF2B5EF4-FFF2-40B4-BE49-F238E27FC236}">
                  <a16:creationId xmlns:a16="http://schemas.microsoft.com/office/drawing/2014/main" id="{FD64DD5E-B2D0-49F9-9741-B9158DA31A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2" y="2023"/>
              <a:ext cx="0" cy="4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65" name="Line 7">
              <a:extLst>
                <a:ext uri="{FF2B5EF4-FFF2-40B4-BE49-F238E27FC236}">
                  <a16:creationId xmlns:a16="http://schemas.microsoft.com/office/drawing/2014/main" id="{5DEE3F8A-C1DD-40FB-ACA7-320376C19E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5" y="2885"/>
              <a:ext cx="0" cy="4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66" name="Line 8">
              <a:extLst>
                <a:ext uri="{FF2B5EF4-FFF2-40B4-BE49-F238E27FC236}">
                  <a16:creationId xmlns:a16="http://schemas.microsoft.com/office/drawing/2014/main" id="{5BDEF291-5F0D-45B9-B9DD-E796375F4E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1" y="2885"/>
              <a:ext cx="0" cy="4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67" name="Line 9">
              <a:extLst>
                <a:ext uri="{FF2B5EF4-FFF2-40B4-BE49-F238E27FC236}">
                  <a16:creationId xmlns:a16="http://schemas.microsoft.com/office/drawing/2014/main" id="{94362D34-911D-451B-9589-6674DE505C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4" y="2885"/>
              <a:ext cx="0" cy="4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68" name="Line 10">
              <a:extLst>
                <a:ext uri="{FF2B5EF4-FFF2-40B4-BE49-F238E27FC236}">
                  <a16:creationId xmlns:a16="http://schemas.microsoft.com/office/drawing/2014/main" id="{AD338E6D-8050-4FFF-A5AF-B96569918D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3" y="2885"/>
              <a:ext cx="0" cy="4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69" name="Line 11">
              <a:extLst>
                <a:ext uri="{FF2B5EF4-FFF2-40B4-BE49-F238E27FC236}">
                  <a16:creationId xmlns:a16="http://schemas.microsoft.com/office/drawing/2014/main" id="{4DE3DD6D-DC47-4E16-B187-E812F0F094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2" y="3611"/>
              <a:ext cx="0" cy="4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70" name="Line 12">
              <a:extLst>
                <a:ext uri="{FF2B5EF4-FFF2-40B4-BE49-F238E27FC236}">
                  <a16:creationId xmlns:a16="http://schemas.microsoft.com/office/drawing/2014/main" id="{6BF574B1-2AA8-4188-8674-2BFA5730A56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86" y="2431"/>
              <a:ext cx="136" cy="45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71" name="Line 13">
              <a:extLst>
                <a:ext uri="{FF2B5EF4-FFF2-40B4-BE49-F238E27FC236}">
                  <a16:creationId xmlns:a16="http://schemas.microsoft.com/office/drawing/2014/main" id="{A1A87785-822D-4609-BB63-3133881E64F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94" y="2432"/>
              <a:ext cx="318" cy="45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72" name="Line 14">
              <a:extLst>
                <a:ext uri="{FF2B5EF4-FFF2-40B4-BE49-F238E27FC236}">
                  <a16:creationId xmlns:a16="http://schemas.microsoft.com/office/drawing/2014/main" id="{D16C4D3B-DA5B-48B5-870E-0AB834B50D6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13" y="2432"/>
              <a:ext cx="499" cy="45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73" name="Line 15">
              <a:extLst>
                <a:ext uri="{FF2B5EF4-FFF2-40B4-BE49-F238E27FC236}">
                  <a16:creationId xmlns:a16="http://schemas.microsoft.com/office/drawing/2014/main" id="{C50DFD4C-95F3-47DF-84AB-3EA6B79FFB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4" y="3294"/>
              <a:ext cx="318" cy="31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74" name="Line 16">
              <a:extLst>
                <a:ext uri="{FF2B5EF4-FFF2-40B4-BE49-F238E27FC236}">
                  <a16:creationId xmlns:a16="http://schemas.microsoft.com/office/drawing/2014/main" id="{FF8CBA29-87E7-49C8-BFCF-62065FD40A3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6" y="3289"/>
              <a:ext cx="126" cy="32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75" name="Line 17">
              <a:extLst>
                <a:ext uri="{FF2B5EF4-FFF2-40B4-BE49-F238E27FC236}">
                  <a16:creationId xmlns:a16="http://schemas.microsoft.com/office/drawing/2014/main" id="{19B30AC0-970A-41EF-9651-F20158438C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12" y="3294"/>
              <a:ext cx="370" cy="31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0676" name="Rectangle 18">
              <a:extLst>
                <a:ext uri="{FF2B5EF4-FFF2-40B4-BE49-F238E27FC236}">
                  <a16:creationId xmlns:a16="http://schemas.microsoft.com/office/drawing/2014/main" id="{6BBF8DFE-5EAD-4076-A27B-72250AFC47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" y="2931"/>
              <a:ext cx="36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 …</a:t>
              </a:r>
            </a:p>
          </p:txBody>
        </p:sp>
        <p:sp>
          <p:nvSpPr>
            <p:cNvPr id="70677" name="Rectangle 19">
              <a:extLst>
                <a:ext uri="{FF2B5EF4-FFF2-40B4-BE49-F238E27FC236}">
                  <a16:creationId xmlns:a16="http://schemas.microsoft.com/office/drawing/2014/main" id="{FA54AA7B-713B-4806-9A83-FFE455E9E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061"/>
              <a:ext cx="637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Secventa 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liniara</a:t>
              </a:r>
            </a:p>
          </p:txBody>
        </p:sp>
        <p:sp>
          <p:nvSpPr>
            <p:cNvPr id="70678" name="Rectangle 21">
              <a:extLst>
                <a:ext uri="{FF2B5EF4-FFF2-40B4-BE49-F238E27FC236}">
                  <a16:creationId xmlns:a16="http://schemas.microsoft.com/office/drawing/2014/main" id="{B065033F-BF8D-4E80-920B-D381EFEA85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" y="2784"/>
              <a:ext cx="43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FORK</a:t>
              </a:r>
            </a:p>
          </p:txBody>
        </p:sp>
        <p:sp>
          <p:nvSpPr>
            <p:cNvPr id="70679" name="Rectangle 22">
              <a:extLst>
                <a:ext uri="{FF2B5EF4-FFF2-40B4-BE49-F238E27FC236}">
                  <a16:creationId xmlns:a16="http://schemas.microsoft.com/office/drawing/2014/main" id="{BC5707B1-D0A7-476A-AF96-7847B3BDBA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" y="3238"/>
              <a:ext cx="37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JOIN</a:t>
              </a:r>
            </a:p>
          </p:txBody>
        </p:sp>
        <p:sp>
          <p:nvSpPr>
            <p:cNvPr id="70680" name="Rectangle 23">
              <a:extLst>
                <a:ext uri="{FF2B5EF4-FFF2-40B4-BE49-F238E27FC236}">
                  <a16:creationId xmlns:a16="http://schemas.microsoft.com/office/drawing/2014/main" id="{C53469B7-97EC-4F11-BFC3-3D24FCF00B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03" y="2996"/>
              <a:ext cx="25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FI</a:t>
              </a:r>
              <a:r>
                <a:rPr lang="en-US" altLang="en-US" sz="1400" b="1" baseline="-25000"/>
                <a:t>1</a:t>
              </a:r>
            </a:p>
          </p:txBody>
        </p:sp>
        <p:sp>
          <p:nvSpPr>
            <p:cNvPr id="70681" name="Rectangle 25">
              <a:extLst>
                <a:ext uri="{FF2B5EF4-FFF2-40B4-BE49-F238E27FC236}">
                  <a16:creationId xmlns:a16="http://schemas.microsoft.com/office/drawing/2014/main" id="{14FB69C5-DA86-4114-83DC-288F1E555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6" y="3001"/>
              <a:ext cx="25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FI</a:t>
              </a:r>
              <a:r>
                <a:rPr lang="en-US" altLang="en-US" sz="1400" b="1" baseline="-25000"/>
                <a:t>2</a:t>
              </a:r>
            </a:p>
          </p:txBody>
        </p:sp>
        <p:sp>
          <p:nvSpPr>
            <p:cNvPr id="70682" name="Rectangle 26">
              <a:extLst>
                <a:ext uri="{FF2B5EF4-FFF2-40B4-BE49-F238E27FC236}">
                  <a16:creationId xmlns:a16="http://schemas.microsoft.com/office/drawing/2014/main" id="{2F3A5FF2-BD23-4DD7-B04B-36CB40440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1" y="3001"/>
              <a:ext cx="25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FI</a:t>
              </a:r>
              <a:r>
                <a:rPr lang="en-US" altLang="en-US" sz="1400" b="1" baseline="-25000"/>
                <a:t>3</a:t>
              </a:r>
            </a:p>
          </p:txBody>
        </p:sp>
        <p:sp>
          <p:nvSpPr>
            <p:cNvPr id="70683" name="Rectangle 27">
              <a:extLst>
                <a:ext uri="{FF2B5EF4-FFF2-40B4-BE49-F238E27FC236}">
                  <a16:creationId xmlns:a16="http://schemas.microsoft.com/office/drawing/2014/main" id="{7AC1D99C-9626-41FE-B00C-AE4CD2539F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" y="3001"/>
              <a:ext cx="259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FI</a:t>
              </a:r>
              <a:r>
                <a:rPr lang="en-US" altLang="en-US" sz="1400" b="1" baseline="-25000"/>
                <a:t>n</a:t>
              </a:r>
            </a:p>
          </p:txBody>
        </p:sp>
        <p:sp>
          <p:nvSpPr>
            <p:cNvPr id="70684" name="Rectangle 28">
              <a:extLst>
                <a:ext uri="{FF2B5EF4-FFF2-40B4-BE49-F238E27FC236}">
                  <a16:creationId xmlns:a16="http://schemas.microsoft.com/office/drawing/2014/main" id="{7D32E00F-EC9F-49F8-9D5A-AE98194D25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7" y="3657"/>
              <a:ext cx="637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Secventa 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liniara</a:t>
              </a:r>
            </a:p>
          </p:txBody>
        </p:sp>
      </p:grpSp>
      <p:sp>
        <p:nvSpPr>
          <p:cNvPr id="89118" name="Rectangle 30">
            <a:extLst>
              <a:ext uri="{FF2B5EF4-FFF2-40B4-BE49-F238E27FC236}">
                <a16:creationId xmlns:a16="http://schemas.microsoft.com/office/drawing/2014/main" id="{C83F348A-D602-45A5-B79F-4807678A4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5076825"/>
            <a:ext cx="8320088" cy="1592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/>
              <a:t>Instructiunea JOIN n: </a:t>
            </a:r>
          </a:p>
          <a:p>
            <a:pPr lvl="1" eaLnBrk="1" hangingPunct="1"/>
            <a:r>
              <a:rPr lang="en-US" altLang="en-US" sz="1800"/>
              <a:t>Pentru fiecare FI exista un contor unic ce e initializat cu 0 la inceput</a:t>
            </a:r>
          </a:p>
          <a:p>
            <a:pPr lvl="1" eaLnBrk="1" hangingPunct="1"/>
            <a:r>
              <a:rPr lang="en-US" altLang="en-US" sz="1800"/>
              <a:t>Pentru fiecare FI contorul este incrementat si comparat cu n</a:t>
            </a:r>
          </a:p>
          <a:p>
            <a:pPr lvl="1" eaLnBrk="1" hangingPunct="1"/>
            <a:r>
              <a:rPr lang="en-US" altLang="en-US" sz="1800"/>
              <a:t>Trebuie ca toate procesele sa se fi terminat (pana la n) si abia apoi se continua cu urmatoarea secventa liniara pe P</a:t>
            </a:r>
            <a:r>
              <a:rPr lang="en-US" altLang="en-US" sz="1800" baseline="-25000"/>
              <a:t>1 </a:t>
            </a:r>
            <a:r>
              <a:rPr lang="en-US" altLang="en-US" sz="1800"/>
              <a:t>(master)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90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90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9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91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891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891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>
            <a:extLst>
              <a:ext uri="{FF2B5EF4-FFF2-40B4-BE49-F238E27FC236}">
                <a16:creationId xmlns:a16="http://schemas.microsoft.com/office/drawing/2014/main" id="{3589B198-55D6-4CCC-8B04-8E540A7AAF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Cuprins</a:t>
            </a:r>
          </a:p>
        </p:txBody>
      </p:sp>
      <p:sp>
        <p:nvSpPr>
          <p:cNvPr id="72707" name="Rectangle 3">
            <a:extLst>
              <a:ext uri="{FF2B5EF4-FFF2-40B4-BE49-F238E27FC236}">
                <a16:creationId xmlns:a16="http://schemas.microsoft.com/office/drawing/2014/main" id="{FB18975D-BBE3-4CC0-9AEA-5E8445E011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5000"/>
              </a:lnSpc>
            </a:pPr>
            <a:r>
              <a:rPr lang="en-US" altLang="en-US" sz="3200"/>
              <a:t>Structuri de calcul cu prelucrare paralela</a:t>
            </a:r>
          </a:p>
          <a:p>
            <a:pPr eaLnBrk="1" hangingPunct="1">
              <a:lnSpc>
                <a:spcPct val="105000"/>
              </a:lnSpc>
            </a:pPr>
            <a:r>
              <a:rPr lang="en-US" altLang="en-US" sz="3200"/>
              <a:t>Clasificarea sistemelor de calcul / Flynn: SISD, SIMD, MISD, MIMD</a:t>
            </a:r>
          </a:p>
          <a:p>
            <a:pPr eaLnBrk="1" hangingPunct="1">
              <a:lnSpc>
                <a:spcPct val="105000"/>
              </a:lnSpc>
            </a:pPr>
            <a:r>
              <a:rPr lang="en-US" altLang="en-US" sz="3200"/>
              <a:t>Exemple de utilizare a structurilor:</a:t>
            </a:r>
          </a:p>
          <a:p>
            <a:pPr lvl="1" eaLnBrk="1" hangingPunct="1">
              <a:lnSpc>
                <a:spcPct val="105000"/>
              </a:lnSpc>
            </a:pPr>
            <a:r>
              <a:rPr lang="en-US" altLang="en-US" sz="2800"/>
              <a:t>SISD</a:t>
            </a:r>
          </a:p>
          <a:p>
            <a:pPr lvl="1" eaLnBrk="1" hangingPunct="1">
              <a:lnSpc>
                <a:spcPct val="105000"/>
              </a:lnSpc>
            </a:pPr>
            <a:r>
              <a:rPr lang="en-US" altLang="en-US" sz="2800"/>
              <a:t>SIMD</a:t>
            </a:r>
          </a:p>
          <a:p>
            <a:pPr lvl="1" eaLnBrk="1" hangingPunct="1">
              <a:lnSpc>
                <a:spcPct val="105000"/>
              </a:lnSpc>
            </a:pPr>
            <a:r>
              <a:rPr lang="en-US" altLang="en-US" sz="2800"/>
              <a:t>MIMD</a:t>
            </a:r>
          </a:p>
          <a:p>
            <a:pPr eaLnBrk="1" hangingPunct="1">
              <a:lnSpc>
                <a:spcPct val="105000"/>
              </a:lnSpc>
            </a:pPr>
            <a:r>
              <a:rPr lang="en-US" altLang="en-US" sz="3200">
                <a:solidFill>
                  <a:schemeClr val="accent1"/>
                </a:solidFill>
              </a:rPr>
              <a:t>Exemplu cu/fara dependenta de date pe sisteme de calcul MIMD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>
            <a:extLst>
              <a:ext uri="{FF2B5EF4-FFF2-40B4-BE49-F238E27FC236}">
                <a16:creationId xmlns:a16="http://schemas.microsoft.com/office/drawing/2014/main" id="{CF5DC2A2-14AD-4F72-9688-CB3D9E61DC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43000" y="188913"/>
            <a:ext cx="7677150" cy="708025"/>
          </a:xfrm>
        </p:spPr>
        <p:txBody>
          <a:bodyPr/>
          <a:lstStyle/>
          <a:p>
            <a:pPr eaLnBrk="1" hangingPunct="1"/>
            <a:r>
              <a:rPr lang="en-US" altLang="en-US"/>
              <a:t>Exemplu fara dependenta de date</a:t>
            </a:r>
          </a:p>
        </p:txBody>
      </p:sp>
      <p:sp>
        <p:nvSpPr>
          <p:cNvPr id="91139" name="Rectangle 3">
            <a:extLst>
              <a:ext uri="{FF2B5EF4-FFF2-40B4-BE49-F238E27FC236}">
                <a16:creationId xmlns:a16="http://schemas.microsoft.com/office/drawing/2014/main" id="{A84E6676-C59F-4561-934A-BF098BC9A5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925" y="1196975"/>
            <a:ext cx="8858250" cy="5400675"/>
          </a:xfrm>
        </p:spPr>
        <p:txBody>
          <a:bodyPr/>
          <a:lstStyle/>
          <a:p>
            <a:pPr eaLnBrk="1" hangingPunct="1"/>
            <a:r>
              <a:rPr lang="en-US" altLang="en-US" sz="2400" dirty="0" err="1"/>
              <a:t>Patru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procesoare</a:t>
            </a:r>
            <a:r>
              <a:rPr lang="en-US" altLang="en-US" sz="2400" dirty="0"/>
              <a:t> P</a:t>
            </a:r>
            <a:r>
              <a:rPr lang="en-US" altLang="en-US" sz="2400" baseline="-25000" dirty="0"/>
              <a:t>1</a:t>
            </a:r>
            <a:r>
              <a:rPr lang="en-US" altLang="en-US" sz="2400" dirty="0"/>
              <a:t>, P</a:t>
            </a:r>
            <a:r>
              <a:rPr lang="en-US" altLang="en-US" sz="2400" baseline="-25000" dirty="0"/>
              <a:t>2</a:t>
            </a:r>
            <a:r>
              <a:rPr lang="en-US" altLang="en-US" sz="2400" dirty="0"/>
              <a:t>, P</a:t>
            </a:r>
            <a:r>
              <a:rPr lang="en-US" altLang="en-US" sz="2400" baseline="-25000" dirty="0"/>
              <a:t>3</a:t>
            </a:r>
            <a:r>
              <a:rPr lang="en-US" altLang="en-US" sz="2400" dirty="0"/>
              <a:t>, P</a:t>
            </a:r>
            <a:r>
              <a:rPr lang="en-US" altLang="en-US" sz="2400" baseline="-25000" dirty="0"/>
              <a:t>4</a:t>
            </a:r>
            <a:r>
              <a:rPr lang="en-US" altLang="en-US" sz="2400" dirty="0"/>
              <a:t> </a:t>
            </a:r>
            <a:r>
              <a:rPr lang="en-US" altLang="en-US" sz="2400" dirty="0" err="1"/>
              <a:t>si</a:t>
            </a:r>
            <a:r>
              <a:rPr lang="en-US" altLang="en-US" sz="2400" dirty="0"/>
              <a:t> 10 </a:t>
            </a:r>
            <a:r>
              <a:rPr lang="en-US" altLang="en-US" sz="2400" dirty="0" err="1"/>
              <a:t>procese</a:t>
            </a:r>
            <a:r>
              <a:rPr lang="en-US" altLang="en-US" sz="2400" dirty="0"/>
              <a:t> </a:t>
            </a:r>
            <a:r>
              <a:rPr lang="en-US" altLang="en-US" sz="2400" dirty="0" err="1"/>
              <a:t>Proc</a:t>
            </a:r>
            <a:r>
              <a:rPr lang="en-US" altLang="en-US" sz="2400" baseline="-25000" dirty="0" err="1"/>
              <a:t>i</a:t>
            </a:r>
            <a:r>
              <a:rPr lang="en-US" altLang="en-US" sz="2400" dirty="0"/>
              <a:t> </a:t>
            </a:r>
            <a:r>
              <a:rPr lang="en-US" altLang="en-US" sz="2000" dirty="0"/>
              <a:t>(</a:t>
            </a:r>
            <a:r>
              <a:rPr lang="en-US" altLang="en-US" sz="2000" dirty="0" err="1"/>
              <a:t>i</a:t>
            </a:r>
            <a:r>
              <a:rPr lang="en-US" altLang="en-US" sz="2000" dirty="0"/>
              <a:t> = 1…10)</a:t>
            </a:r>
          </a:p>
          <a:p>
            <a:pPr eaLnBrk="1" hangingPunct="1"/>
            <a:r>
              <a:rPr lang="en-US" altLang="en-US" sz="2000" dirty="0" err="1"/>
              <a:t>Modelul</a:t>
            </a:r>
            <a:r>
              <a:rPr lang="en-US" altLang="en-US" sz="2000" dirty="0"/>
              <a:t> de </a:t>
            </a:r>
            <a:r>
              <a:rPr lang="en-US" altLang="en-US" sz="2000" dirty="0" err="1"/>
              <a:t>executie</a:t>
            </a:r>
            <a:r>
              <a:rPr lang="en-US" altLang="en-US" sz="2000" dirty="0"/>
              <a:t> </a:t>
            </a:r>
            <a:r>
              <a:rPr lang="en-US" altLang="en-US" sz="2000" dirty="0" err="1"/>
              <a:t>este</a:t>
            </a:r>
            <a:r>
              <a:rPr lang="en-US" altLang="en-US" sz="2000" dirty="0"/>
              <a:t>:</a:t>
            </a:r>
          </a:p>
        </p:txBody>
      </p:sp>
      <p:sp>
        <p:nvSpPr>
          <p:cNvPr id="91140" name="Rectangle 4">
            <a:extLst>
              <a:ext uri="{FF2B5EF4-FFF2-40B4-BE49-F238E27FC236}">
                <a16:creationId xmlns:a16="http://schemas.microsoft.com/office/drawing/2014/main" id="{AB218E38-FF43-447A-9A13-2AEC0307C2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88" y="2133600"/>
            <a:ext cx="403225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50000"/>
              </a:lnSpc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Courier New" panose="02070309020205020404" pitchFamily="49" charset="0"/>
              </a:rPr>
              <a:t>for </a:t>
            </a:r>
            <a:r>
              <a:rPr lang="en-US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2000" b="1" dirty="0">
                <a:solidFill>
                  <a:srgbClr val="FF0000"/>
                </a:solidFill>
                <a:latin typeface="Courier New" panose="02070309020205020404" pitchFamily="49" charset="0"/>
              </a:rPr>
              <a:t> = 1 to 10</a:t>
            </a:r>
          </a:p>
          <a:p>
            <a:pPr eaLnBrk="1" hangingPunct="1">
              <a:lnSpc>
                <a:spcPct val="50000"/>
              </a:lnSpc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FORK 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Adr</a:t>
            </a:r>
            <a:endParaRPr lang="en-US" altLang="en-US" sz="2000" b="1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50000"/>
              </a:lnSpc>
              <a:buFontTx/>
              <a:buNone/>
            </a:pPr>
            <a:r>
              <a:rPr lang="en-US" altLang="en-US" sz="2000" b="1" dirty="0">
                <a:solidFill>
                  <a:srgbClr val="FF0000"/>
                </a:solidFill>
                <a:latin typeface="Courier New" panose="02070309020205020404" pitchFamily="49" charset="0"/>
              </a:rPr>
              <a:t>end </a:t>
            </a:r>
            <a:r>
              <a:rPr lang="en-US" altLang="en-US" sz="20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2000" b="1" dirty="0">
                <a:solidFill>
                  <a:srgbClr val="FF0000"/>
                </a:solidFill>
                <a:latin typeface="Courier New" panose="02070309020205020404" pitchFamily="49" charset="0"/>
              </a:rPr>
              <a:t> loop</a:t>
            </a:r>
          </a:p>
          <a:p>
            <a:pPr eaLnBrk="1" hangingPunct="1">
              <a:lnSpc>
                <a:spcPct val="50000"/>
              </a:lnSpc>
              <a:buFontTx/>
              <a:buNone/>
            </a:pPr>
            <a:r>
              <a:rPr lang="en-US" altLang="en-US" sz="2000" b="1" dirty="0" err="1">
                <a:latin typeface="Courier New" panose="02070309020205020404" pitchFamily="49" charset="0"/>
              </a:rPr>
              <a:t>Adr</a:t>
            </a:r>
            <a:r>
              <a:rPr lang="en-US" altLang="en-US" sz="2000" b="1" dirty="0">
                <a:latin typeface="Courier New" panose="02070309020205020404" pitchFamily="49" charset="0"/>
              </a:rPr>
              <a:t>:</a:t>
            </a:r>
          </a:p>
          <a:p>
            <a:pPr eaLnBrk="1" hangingPunct="1">
              <a:lnSpc>
                <a:spcPct val="50000"/>
              </a:lnSpc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</a:t>
            </a:r>
            <a:r>
              <a:rPr lang="en-US" altLang="en-US" sz="2000" b="1" dirty="0" err="1">
                <a:latin typeface="Courier New" panose="02070309020205020404" pitchFamily="49" charset="0"/>
              </a:rPr>
              <a:t>Proc</a:t>
            </a:r>
            <a:r>
              <a:rPr lang="en-US" altLang="en-US" sz="2000" b="1" baseline="-25000" dirty="0" err="1">
                <a:latin typeface="Courier New" panose="02070309020205020404" pitchFamily="49" charset="0"/>
              </a:rPr>
              <a:t>i</a:t>
            </a:r>
            <a:endParaRPr lang="en-US" altLang="en-US" sz="2000" b="1" baseline="-25000" dirty="0">
              <a:latin typeface="Courier New" panose="02070309020205020404" pitchFamily="49" charset="0"/>
            </a:endParaRPr>
          </a:p>
          <a:p>
            <a:pPr eaLnBrk="1" hangingPunct="1">
              <a:lnSpc>
                <a:spcPct val="50000"/>
              </a:lnSpc>
              <a:buFontTx/>
              <a:buNone/>
            </a:pPr>
            <a:r>
              <a:rPr lang="en-US" altLang="en-US" sz="2000" b="1" dirty="0">
                <a:latin typeface="Courier New" panose="02070309020205020404" pitchFamily="49" charset="0"/>
              </a:rPr>
              <a:t>	JOIN</a:t>
            </a:r>
          </a:p>
        </p:txBody>
      </p:sp>
      <p:grpSp>
        <p:nvGrpSpPr>
          <p:cNvPr id="2" name="Group 5">
            <a:extLst>
              <a:ext uri="{FF2B5EF4-FFF2-40B4-BE49-F238E27FC236}">
                <a16:creationId xmlns:a16="http://schemas.microsoft.com/office/drawing/2014/main" id="{E5018D3B-9500-4E56-AEBC-9E1F6A796690}"/>
              </a:ext>
            </a:extLst>
          </p:cNvPr>
          <p:cNvGrpSpPr>
            <a:grpSpLocks/>
          </p:cNvGrpSpPr>
          <p:nvPr/>
        </p:nvGrpSpPr>
        <p:grpSpPr bwMode="auto">
          <a:xfrm>
            <a:off x="6535738" y="1628775"/>
            <a:ext cx="2370137" cy="3168650"/>
            <a:chOff x="4315" y="2023"/>
            <a:chExt cx="1493" cy="1996"/>
          </a:xfrm>
        </p:grpSpPr>
        <p:sp>
          <p:nvSpPr>
            <p:cNvPr id="74829" name="Line 6">
              <a:extLst>
                <a:ext uri="{FF2B5EF4-FFF2-40B4-BE49-F238E27FC236}">
                  <a16:creationId xmlns:a16="http://schemas.microsoft.com/office/drawing/2014/main" id="{FE903B9E-71B6-4AD3-88F9-5DDDA269B2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2" y="2431"/>
              <a:ext cx="363" cy="45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30" name="Line 7">
              <a:extLst>
                <a:ext uri="{FF2B5EF4-FFF2-40B4-BE49-F238E27FC236}">
                  <a16:creationId xmlns:a16="http://schemas.microsoft.com/office/drawing/2014/main" id="{4E9DFB5D-ACAC-4B9E-B646-7A54719925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3" y="3294"/>
              <a:ext cx="499" cy="31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31" name="Line 8">
              <a:extLst>
                <a:ext uri="{FF2B5EF4-FFF2-40B4-BE49-F238E27FC236}">
                  <a16:creationId xmlns:a16="http://schemas.microsoft.com/office/drawing/2014/main" id="{584E712E-3EDA-4A75-9A46-96212523B3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2" y="2023"/>
              <a:ext cx="0" cy="4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32" name="Line 9">
              <a:extLst>
                <a:ext uri="{FF2B5EF4-FFF2-40B4-BE49-F238E27FC236}">
                  <a16:creationId xmlns:a16="http://schemas.microsoft.com/office/drawing/2014/main" id="{2DB14571-3A15-4EAA-B874-FD7CBA0AE4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75" y="2885"/>
              <a:ext cx="0" cy="4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33" name="Line 10">
              <a:extLst>
                <a:ext uri="{FF2B5EF4-FFF2-40B4-BE49-F238E27FC236}">
                  <a16:creationId xmlns:a16="http://schemas.microsoft.com/office/drawing/2014/main" id="{1B291716-794D-418E-83D2-C2F9B0C8C9C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1" y="2885"/>
              <a:ext cx="0" cy="4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34" name="Line 11">
              <a:extLst>
                <a:ext uri="{FF2B5EF4-FFF2-40B4-BE49-F238E27FC236}">
                  <a16:creationId xmlns:a16="http://schemas.microsoft.com/office/drawing/2014/main" id="{F52F7AE7-C888-4013-AE94-369F8F3FD9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4" y="2885"/>
              <a:ext cx="0" cy="4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35" name="Line 12">
              <a:extLst>
                <a:ext uri="{FF2B5EF4-FFF2-40B4-BE49-F238E27FC236}">
                  <a16:creationId xmlns:a16="http://schemas.microsoft.com/office/drawing/2014/main" id="{EE879883-EB35-407E-A67C-23AA42E6E5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3" y="2885"/>
              <a:ext cx="0" cy="4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36" name="Line 13">
              <a:extLst>
                <a:ext uri="{FF2B5EF4-FFF2-40B4-BE49-F238E27FC236}">
                  <a16:creationId xmlns:a16="http://schemas.microsoft.com/office/drawing/2014/main" id="{53D5B776-0106-470E-83C0-E47DA989BF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12" y="3611"/>
              <a:ext cx="0" cy="40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37" name="Line 14">
              <a:extLst>
                <a:ext uri="{FF2B5EF4-FFF2-40B4-BE49-F238E27FC236}">
                  <a16:creationId xmlns:a16="http://schemas.microsoft.com/office/drawing/2014/main" id="{60F14195-8713-4985-9499-1004D0EAB0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86" y="2431"/>
              <a:ext cx="136" cy="455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38" name="Line 15">
              <a:extLst>
                <a:ext uri="{FF2B5EF4-FFF2-40B4-BE49-F238E27FC236}">
                  <a16:creationId xmlns:a16="http://schemas.microsoft.com/office/drawing/2014/main" id="{77912A65-D2D4-4A3B-8C5E-D74C04424C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94" y="2432"/>
              <a:ext cx="318" cy="45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39" name="Line 16">
              <a:extLst>
                <a:ext uri="{FF2B5EF4-FFF2-40B4-BE49-F238E27FC236}">
                  <a16:creationId xmlns:a16="http://schemas.microsoft.com/office/drawing/2014/main" id="{237FD091-DA27-4BC4-92AC-0957D1709A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513" y="2432"/>
              <a:ext cx="499" cy="454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40" name="Line 17">
              <a:extLst>
                <a:ext uri="{FF2B5EF4-FFF2-40B4-BE49-F238E27FC236}">
                  <a16:creationId xmlns:a16="http://schemas.microsoft.com/office/drawing/2014/main" id="{0C75D7A7-0C09-4B92-96BE-E4D1A70E7A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94" y="3294"/>
              <a:ext cx="318" cy="31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41" name="Line 18">
              <a:extLst>
                <a:ext uri="{FF2B5EF4-FFF2-40B4-BE49-F238E27FC236}">
                  <a16:creationId xmlns:a16="http://schemas.microsoft.com/office/drawing/2014/main" id="{5A5AE9CF-9469-4889-BA2E-0772073A6C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86" y="3289"/>
              <a:ext cx="126" cy="323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42" name="Line 19">
              <a:extLst>
                <a:ext uri="{FF2B5EF4-FFF2-40B4-BE49-F238E27FC236}">
                  <a16:creationId xmlns:a16="http://schemas.microsoft.com/office/drawing/2014/main" id="{D5D37041-325C-4EE1-86D7-04C3DD83FE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012" y="3294"/>
              <a:ext cx="370" cy="31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43" name="Rectangle 20">
              <a:extLst>
                <a:ext uri="{FF2B5EF4-FFF2-40B4-BE49-F238E27FC236}">
                  <a16:creationId xmlns:a16="http://schemas.microsoft.com/office/drawing/2014/main" id="{B3B499B0-A3A9-4395-AF86-85A99840A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3" y="2931"/>
              <a:ext cx="36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2400"/>
                <a:t> …</a:t>
              </a:r>
            </a:p>
          </p:txBody>
        </p:sp>
        <p:sp>
          <p:nvSpPr>
            <p:cNvPr id="74844" name="Rectangle 21">
              <a:extLst>
                <a:ext uri="{FF2B5EF4-FFF2-40B4-BE49-F238E27FC236}">
                  <a16:creationId xmlns:a16="http://schemas.microsoft.com/office/drawing/2014/main" id="{C1DC0C22-94EF-4354-ADE7-E6E4BAD030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0" y="2061"/>
              <a:ext cx="637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Secventa 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liniara</a:t>
              </a:r>
            </a:p>
          </p:txBody>
        </p:sp>
        <p:sp>
          <p:nvSpPr>
            <p:cNvPr id="74845" name="Rectangle 22">
              <a:extLst>
                <a:ext uri="{FF2B5EF4-FFF2-40B4-BE49-F238E27FC236}">
                  <a16:creationId xmlns:a16="http://schemas.microsoft.com/office/drawing/2014/main" id="{A5BBD86E-9B76-4AAC-9713-7FF45ECD50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" y="2784"/>
              <a:ext cx="43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FORK</a:t>
              </a:r>
            </a:p>
          </p:txBody>
        </p:sp>
        <p:sp>
          <p:nvSpPr>
            <p:cNvPr id="74846" name="Rectangle 23">
              <a:extLst>
                <a:ext uri="{FF2B5EF4-FFF2-40B4-BE49-F238E27FC236}">
                  <a16:creationId xmlns:a16="http://schemas.microsoft.com/office/drawing/2014/main" id="{FED25713-A108-49FC-BB02-FEEF83C55B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6" y="3238"/>
              <a:ext cx="37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JOIN</a:t>
              </a:r>
            </a:p>
          </p:txBody>
        </p:sp>
        <p:sp>
          <p:nvSpPr>
            <p:cNvPr id="74847" name="Rectangle 24">
              <a:extLst>
                <a:ext uri="{FF2B5EF4-FFF2-40B4-BE49-F238E27FC236}">
                  <a16:creationId xmlns:a16="http://schemas.microsoft.com/office/drawing/2014/main" id="{565C4581-8AC4-4A66-BA6A-B219B6379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5" y="2996"/>
              <a:ext cx="23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P</a:t>
              </a:r>
              <a:r>
                <a:rPr lang="en-US" altLang="en-US" sz="1400" b="1" baseline="-25000"/>
                <a:t>1</a:t>
              </a:r>
            </a:p>
          </p:txBody>
        </p:sp>
        <p:sp>
          <p:nvSpPr>
            <p:cNvPr id="74848" name="Rectangle 25">
              <a:extLst>
                <a:ext uri="{FF2B5EF4-FFF2-40B4-BE49-F238E27FC236}">
                  <a16:creationId xmlns:a16="http://schemas.microsoft.com/office/drawing/2014/main" id="{712D512B-4155-4FFE-A166-AF60A9AA42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8" y="3001"/>
              <a:ext cx="23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P</a:t>
              </a:r>
              <a:r>
                <a:rPr lang="en-US" altLang="en-US" sz="1400" b="1" baseline="-25000"/>
                <a:t>2</a:t>
              </a:r>
            </a:p>
          </p:txBody>
        </p:sp>
        <p:sp>
          <p:nvSpPr>
            <p:cNvPr id="74849" name="Rectangle 26">
              <a:extLst>
                <a:ext uri="{FF2B5EF4-FFF2-40B4-BE49-F238E27FC236}">
                  <a16:creationId xmlns:a16="http://schemas.microsoft.com/office/drawing/2014/main" id="{5946D226-A8E8-48EB-A4D0-748246878A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3" y="3001"/>
              <a:ext cx="23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P</a:t>
              </a:r>
              <a:r>
                <a:rPr lang="en-US" altLang="en-US" sz="1400" b="1" baseline="-25000"/>
                <a:t>3</a:t>
              </a:r>
            </a:p>
          </p:txBody>
        </p:sp>
        <p:sp>
          <p:nvSpPr>
            <p:cNvPr id="74850" name="Rectangle 27">
              <a:extLst>
                <a:ext uri="{FF2B5EF4-FFF2-40B4-BE49-F238E27FC236}">
                  <a16:creationId xmlns:a16="http://schemas.microsoft.com/office/drawing/2014/main" id="{57FF78DB-AFB5-49BA-95E7-600699B237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2" y="3001"/>
              <a:ext cx="271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P</a:t>
              </a:r>
              <a:r>
                <a:rPr lang="en-US" altLang="en-US" sz="1400" b="1" baseline="-25000"/>
                <a:t>10</a:t>
              </a:r>
            </a:p>
          </p:txBody>
        </p:sp>
        <p:sp>
          <p:nvSpPr>
            <p:cNvPr id="74851" name="Rectangle 28">
              <a:extLst>
                <a:ext uri="{FF2B5EF4-FFF2-40B4-BE49-F238E27FC236}">
                  <a16:creationId xmlns:a16="http://schemas.microsoft.com/office/drawing/2014/main" id="{4A9E27F8-BCA5-402D-8B68-531869BCF5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7" y="3657"/>
              <a:ext cx="637" cy="3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Secventa </a:t>
              </a:r>
            </a:p>
            <a:p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liniara</a:t>
              </a:r>
            </a:p>
          </p:txBody>
        </p:sp>
      </p:grpSp>
      <p:sp>
        <p:nvSpPr>
          <p:cNvPr id="91165" name="Rectangle 29">
            <a:extLst>
              <a:ext uri="{FF2B5EF4-FFF2-40B4-BE49-F238E27FC236}">
                <a16:creationId xmlns:a16="http://schemas.microsoft.com/office/drawing/2014/main" id="{FEFFD0AB-62A3-429E-AD86-1DF70F5C4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7775" y="2832100"/>
            <a:ext cx="394970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Tx/>
              <a:buNone/>
            </a:pPr>
            <a:r>
              <a:rPr lang="en-US" altLang="en-US" sz="2000"/>
              <a:t>Coada de asteptare a proceselor:</a:t>
            </a:r>
          </a:p>
        </p:txBody>
      </p:sp>
      <p:grpSp>
        <p:nvGrpSpPr>
          <p:cNvPr id="3" name="Group 43">
            <a:extLst>
              <a:ext uri="{FF2B5EF4-FFF2-40B4-BE49-F238E27FC236}">
                <a16:creationId xmlns:a16="http://schemas.microsoft.com/office/drawing/2014/main" id="{1B9854B3-BA18-4F73-91B7-7C36659DA86B}"/>
              </a:ext>
            </a:extLst>
          </p:cNvPr>
          <p:cNvGrpSpPr>
            <a:grpSpLocks/>
          </p:cNvGrpSpPr>
          <p:nvPr/>
        </p:nvGrpSpPr>
        <p:grpSpPr bwMode="auto">
          <a:xfrm>
            <a:off x="2555875" y="3184525"/>
            <a:ext cx="3911600" cy="388938"/>
            <a:chOff x="1791" y="1565"/>
            <a:chExt cx="2464" cy="245"/>
          </a:xfrm>
        </p:grpSpPr>
        <p:sp>
          <p:nvSpPr>
            <p:cNvPr id="74818" name="Line 32">
              <a:extLst>
                <a:ext uri="{FF2B5EF4-FFF2-40B4-BE49-F238E27FC236}">
                  <a16:creationId xmlns:a16="http://schemas.microsoft.com/office/drawing/2014/main" id="{4448C46A-1A1B-4A69-91FB-5933828F49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7" y="1616"/>
              <a:ext cx="235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19" name="Line 33">
              <a:extLst>
                <a:ext uri="{FF2B5EF4-FFF2-40B4-BE49-F238E27FC236}">
                  <a16:creationId xmlns:a16="http://schemas.microsoft.com/office/drawing/2014/main" id="{FB0C5B15-F3F7-4149-9765-027242EF4F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7" y="1797"/>
              <a:ext cx="2358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20" name="Line 34">
              <a:extLst>
                <a:ext uri="{FF2B5EF4-FFF2-40B4-BE49-F238E27FC236}">
                  <a16:creationId xmlns:a16="http://schemas.microsoft.com/office/drawing/2014/main" id="{D04FB630-62E6-4219-9BC2-4B7BA5F893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7" y="1616"/>
              <a:ext cx="0" cy="1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21" name="Rectangle 35">
              <a:extLst>
                <a:ext uri="{FF2B5EF4-FFF2-40B4-BE49-F238E27FC236}">
                  <a16:creationId xmlns:a16="http://schemas.microsoft.com/office/drawing/2014/main" id="{1B4DEA42-7706-48EC-BD68-12F13F2BC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" y="1567"/>
              <a:ext cx="50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en-US" sz="2000"/>
                <a:t>Proc</a:t>
              </a:r>
              <a:r>
                <a:rPr lang="en-US" altLang="en-US" sz="2000" baseline="-25000"/>
                <a:t>1</a:t>
              </a:r>
            </a:p>
          </p:txBody>
        </p:sp>
        <p:sp>
          <p:nvSpPr>
            <p:cNvPr id="74822" name="Rectangle 36">
              <a:extLst>
                <a:ext uri="{FF2B5EF4-FFF2-40B4-BE49-F238E27FC236}">
                  <a16:creationId xmlns:a16="http://schemas.microsoft.com/office/drawing/2014/main" id="{75924E9C-2FEF-4236-B12A-20690807F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5" y="1565"/>
              <a:ext cx="50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en-US" sz="2000"/>
                <a:t>Proc</a:t>
              </a:r>
              <a:r>
                <a:rPr lang="en-US" altLang="en-US" sz="2000" baseline="-25000"/>
                <a:t>2</a:t>
              </a:r>
            </a:p>
          </p:txBody>
        </p:sp>
        <p:sp>
          <p:nvSpPr>
            <p:cNvPr id="74823" name="Rectangle 37">
              <a:extLst>
                <a:ext uri="{FF2B5EF4-FFF2-40B4-BE49-F238E27FC236}">
                  <a16:creationId xmlns:a16="http://schemas.microsoft.com/office/drawing/2014/main" id="{E0F2AB56-49DA-41ED-BA60-0AAEC68D0B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4" y="1565"/>
              <a:ext cx="561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en-US" sz="2000"/>
                <a:t>Proc</a:t>
              </a:r>
              <a:r>
                <a:rPr lang="en-US" altLang="en-US" sz="2000" baseline="-25000"/>
                <a:t>10</a:t>
              </a:r>
            </a:p>
          </p:txBody>
        </p:sp>
        <p:sp>
          <p:nvSpPr>
            <p:cNvPr id="74824" name="Line 38">
              <a:extLst>
                <a:ext uri="{FF2B5EF4-FFF2-40B4-BE49-F238E27FC236}">
                  <a16:creationId xmlns:a16="http://schemas.microsoft.com/office/drawing/2014/main" id="{90682BBD-FFC4-47F6-AD29-5D07DA95932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65" y="1616"/>
              <a:ext cx="0" cy="1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25" name="Line 39">
              <a:extLst>
                <a:ext uri="{FF2B5EF4-FFF2-40B4-BE49-F238E27FC236}">
                  <a16:creationId xmlns:a16="http://schemas.microsoft.com/office/drawing/2014/main" id="{B24F0E03-0E29-4AD7-91A4-D226A050C0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39" y="1616"/>
              <a:ext cx="0" cy="1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26" name="Line 40">
              <a:extLst>
                <a:ext uri="{FF2B5EF4-FFF2-40B4-BE49-F238E27FC236}">
                  <a16:creationId xmlns:a16="http://schemas.microsoft.com/office/drawing/2014/main" id="{8EC2DB81-C4B8-42C4-A850-5C4DB95A60C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42" y="1616"/>
              <a:ext cx="0" cy="1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27" name="Line 41">
              <a:extLst>
                <a:ext uri="{FF2B5EF4-FFF2-40B4-BE49-F238E27FC236}">
                  <a16:creationId xmlns:a16="http://schemas.microsoft.com/office/drawing/2014/main" id="{3B3B6D66-9F15-4998-B3E5-5B1A8B1859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95" y="1616"/>
              <a:ext cx="0" cy="18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28" name="Rectangle 42">
              <a:extLst>
                <a:ext uri="{FF2B5EF4-FFF2-40B4-BE49-F238E27FC236}">
                  <a16:creationId xmlns:a16="http://schemas.microsoft.com/office/drawing/2014/main" id="{D4B24AA2-FD0A-4008-B61B-DCE892A8F5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61" y="1570"/>
              <a:ext cx="276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en-US" sz="2000"/>
                <a:t>…</a:t>
              </a:r>
              <a:endParaRPr lang="en-US" altLang="en-US" sz="2000" baseline="-25000"/>
            </a:p>
          </p:txBody>
        </p:sp>
      </p:grpSp>
      <p:grpSp>
        <p:nvGrpSpPr>
          <p:cNvPr id="4" name="Group 112">
            <a:extLst>
              <a:ext uri="{FF2B5EF4-FFF2-40B4-BE49-F238E27FC236}">
                <a16:creationId xmlns:a16="http://schemas.microsoft.com/office/drawing/2014/main" id="{88A882F2-21BB-4AA6-B99A-07D597C58D10}"/>
              </a:ext>
            </a:extLst>
          </p:cNvPr>
          <p:cNvGrpSpPr>
            <a:grpSpLocks/>
          </p:cNvGrpSpPr>
          <p:nvPr/>
        </p:nvGrpSpPr>
        <p:grpSpPr bwMode="auto">
          <a:xfrm>
            <a:off x="1268413" y="4005263"/>
            <a:ext cx="5391150" cy="2303462"/>
            <a:chOff x="799" y="2523"/>
            <a:chExt cx="3396" cy="1451"/>
          </a:xfrm>
        </p:grpSpPr>
        <p:sp>
          <p:nvSpPr>
            <p:cNvPr id="74761" name="Line 30">
              <a:extLst>
                <a:ext uri="{FF2B5EF4-FFF2-40B4-BE49-F238E27FC236}">
                  <a16:creationId xmlns:a16="http://schemas.microsoft.com/office/drawing/2014/main" id="{E10EA174-726A-4084-9C72-F03886FC651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9" y="2523"/>
              <a:ext cx="0" cy="127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2" name="Line 31">
              <a:extLst>
                <a:ext uri="{FF2B5EF4-FFF2-40B4-BE49-F238E27FC236}">
                  <a16:creationId xmlns:a16="http://schemas.microsoft.com/office/drawing/2014/main" id="{BD93BCC4-9930-4E28-A5B6-E783807B0B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20" y="3793"/>
              <a:ext cx="317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63" name="Rectangle 45">
              <a:extLst>
                <a:ext uri="{FF2B5EF4-FFF2-40B4-BE49-F238E27FC236}">
                  <a16:creationId xmlns:a16="http://schemas.microsoft.com/office/drawing/2014/main" id="{398C4F5C-6FA5-413B-B820-D4895F206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5" y="3782"/>
              <a:ext cx="43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FORK</a:t>
              </a:r>
            </a:p>
          </p:txBody>
        </p:sp>
        <p:sp>
          <p:nvSpPr>
            <p:cNvPr id="74764" name="Rectangle 46">
              <a:extLst>
                <a:ext uri="{FF2B5EF4-FFF2-40B4-BE49-F238E27FC236}">
                  <a16:creationId xmlns:a16="http://schemas.microsoft.com/office/drawing/2014/main" id="{5F80F672-F5EF-43AF-A730-7719A84D0B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82" y="3782"/>
              <a:ext cx="37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JOIN</a:t>
              </a:r>
            </a:p>
          </p:txBody>
        </p:sp>
        <p:sp>
          <p:nvSpPr>
            <p:cNvPr id="74765" name="Rectangle 47">
              <a:extLst>
                <a:ext uri="{FF2B5EF4-FFF2-40B4-BE49-F238E27FC236}">
                  <a16:creationId xmlns:a16="http://schemas.microsoft.com/office/drawing/2014/main" id="{3C13D8BA-90A0-4BC9-AB31-F7363007E9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9" y="2658"/>
              <a:ext cx="72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Procesoare</a:t>
              </a:r>
            </a:p>
          </p:txBody>
        </p:sp>
        <p:sp>
          <p:nvSpPr>
            <p:cNvPr id="74766" name="Rectangle 48">
              <a:extLst>
                <a:ext uri="{FF2B5EF4-FFF2-40B4-BE49-F238E27FC236}">
                  <a16:creationId xmlns:a16="http://schemas.microsoft.com/office/drawing/2014/main" id="{E68F14DA-2B93-4273-802F-BB5F0B91FC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6" y="3521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1</a:t>
              </a:r>
            </a:p>
          </p:txBody>
        </p:sp>
        <p:sp>
          <p:nvSpPr>
            <p:cNvPr id="74767" name="Rectangle 49">
              <a:extLst>
                <a:ext uri="{FF2B5EF4-FFF2-40B4-BE49-F238E27FC236}">
                  <a16:creationId xmlns:a16="http://schemas.microsoft.com/office/drawing/2014/main" id="{C2FCA851-03FF-43F9-BACF-4DE743ABA8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3334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2</a:t>
              </a:r>
            </a:p>
          </p:txBody>
        </p:sp>
        <p:sp>
          <p:nvSpPr>
            <p:cNvPr id="74768" name="Rectangle 50">
              <a:extLst>
                <a:ext uri="{FF2B5EF4-FFF2-40B4-BE49-F238E27FC236}">
                  <a16:creationId xmlns:a16="http://schemas.microsoft.com/office/drawing/2014/main" id="{73ED3008-A61A-43F6-BD5D-A336EAF35F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3113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3</a:t>
              </a:r>
            </a:p>
          </p:txBody>
        </p:sp>
        <p:sp>
          <p:nvSpPr>
            <p:cNvPr id="74769" name="Rectangle 51">
              <a:extLst>
                <a:ext uri="{FF2B5EF4-FFF2-40B4-BE49-F238E27FC236}">
                  <a16:creationId xmlns:a16="http://schemas.microsoft.com/office/drawing/2014/main" id="{B060C387-85F2-43AC-949B-DF287E78FD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2" y="2911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4</a:t>
              </a:r>
            </a:p>
          </p:txBody>
        </p:sp>
        <p:sp>
          <p:nvSpPr>
            <p:cNvPr id="74770" name="Line 52">
              <a:extLst>
                <a:ext uri="{FF2B5EF4-FFF2-40B4-BE49-F238E27FC236}">
                  <a16:creationId xmlns:a16="http://schemas.microsoft.com/office/drawing/2014/main" id="{4623552E-6328-47A7-9E98-7A7CF20C0C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3" y="3616"/>
              <a:ext cx="204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1" name="Line 53">
              <a:extLst>
                <a:ext uri="{FF2B5EF4-FFF2-40B4-BE49-F238E27FC236}">
                  <a16:creationId xmlns:a16="http://schemas.microsoft.com/office/drawing/2014/main" id="{9B8E09B1-03CF-45BA-A5E3-A14DDAF2B13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9" y="3415"/>
              <a:ext cx="2045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2" name="Line 54">
              <a:extLst>
                <a:ext uri="{FF2B5EF4-FFF2-40B4-BE49-F238E27FC236}">
                  <a16:creationId xmlns:a16="http://schemas.microsoft.com/office/drawing/2014/main" id="{4506B877-4B16-4E85-AF40-097CC1C9B7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07" y="3208"/>
              <a:ext cx="204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3" name="Line 55">
              <a:extLst>
                <a:ext uri="{FF2B5EF4-FFF2-40B4-BE49-F238E27FC236}">
                  <a16:creationId xmlns:a16="http://schemas.microsoft.com/office/drawing/2014/main" id="{A10F8A04-E5C3-45F2-B2ED-04E480BEC8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13" y="3002"/>
              <a:ext cx="2041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4" name="Line 59">
              <a:extLst>
                <a:ext uri="{FF2B5EF4-FFF2-40B4-BE49-F238E27FC236}">
                  <a16:creationId xmlns:a16="http://schemas.microsoft.com/office/drawing/2014/main" id="{811B0143-8B31-4179-A1C2-781D1C795F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9" y="2950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5" name="Rectangle 60">
              <a:extLst>
                <a:ext uri="{FF2B5EF4-FFF2-40B4-BE49-F238E27FC236}">
                  <a16:creationId xmlns:a16="http://schemas.microsoft.com/office/drawing/2014/main" id="{C858FDA5-020E-4FAB-AA93-2C67EE025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3" y="3181"/>
              <a:ext cx="50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en-US" sz="2000"/>
                <a:t>Proc</a:t>
              </a:r>
              <a:r>
                <a:rPr lang="en-US" altLang="en-US" sz="2000" baseline="-25000"/>
                <a:t>1</a:t>
              </a:r>
            </a:p>
          </p:txBody>
        </p:sp>
        <p:sp>
          <p:nvSpPr>
            <p:cNvPr id="74776" name="Rectangle 61">
              <a:extLst>
                <a:ext uri="{FF2B5EF4-FFF2-40B4-BE49-F238E27FC236}">
                  <a16:creationId xmlns:a16="http://schemas.microsoft.com/office/drawing/2014/main" id="{6C0D3F5F-746E-48D1-967B-E5E0F0C354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3" y="2973"/>
              <a:ext cx="50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en-US" sz="2000"/>
                <a:t>Proc</a:t>
              </a:r>
              <a:r>
                <a:rPr lang="en-US" altLang="en-US" sz="2000" baseline="-25000"/>
                <a:t>2</a:t>
              </a:r>
            </a:p>
          </p:txBody>
        </p:sp>
        <p:sp>
          <p:nvSpPr>
            <p:cNvPr id="74777" name="Line 64">
              <a:extLst>
                <a:ext uri="{FF2B5EF4-FFF2-40B4-BE49-F238E27FC236}">
                  <a16:creationId xmlns:a16="http://schemas.microsoft.com/office/drawing/2014/main" id="{59F64B4A-65A3-40DF-9AAA-9B4612E0991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7" y="3002"/>
              <a:ext cx="0" cy="7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78" name="Rectangle 68">
              <a:extLst>
                <a:ext uri="{FF2B5EF4-FFF2-40B4-BE49-F238E27FC236}">
                  <a16:creationId xmlns:a16="http://schemas.microsoft.com/office/drawing/2014/main" id="{C022D9F3-A952-42CC-A5B4-7B907FEF2F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768"/>
              <a:ext cx="50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en-US" sz="2000"/>
                <a:t>Proc</a:t>
              </a:r>
              <a:r>
                <a:rPr lang="en-US" altLang="en-US" sz="2000" baseline="-25000"/>
                <a:t>3</a:t>
              </a:r>
            </a:p>
          </p:txBody>
        </p:sp>
        <p:sp>
          <p:nvSpPr>
            <p:cNvPr id="74779" name="Rectangle 69">
              <a:extLst>
                <a:ext uri="{FF2B5EF4-FFF2-40B4-BE49-F238E27FC236}">
                  <a16:creationId xmlns:a16="http://schemas.microsoft.com/office/drawing/2014/main" id="{9EA944F3-03AF-4E5B-8681-367DA32105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51" y="3177"/>
              <a:ext cx="50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en-US" sz="2000"/>
                <a:t>Proc</a:t>
              </a:r>
              <a:r>
                <a:rPr lang="en-US" altLang="en-US" sz="2000" baseline="-25000"/>
                <a:t>4</a:t>
              </a:r>
            </a:p>
          </p:txBody>
        </p:sp>
        <p:sp>
          <p:nvSpPr>
            <p:cNvPr id="74780" name="Rectangle 70">
              <a:extLst>
                <a:ext uri="{FF2B5EF4-FFF2-40B4-BE49-F238E27FC236}">
                  <a16:creationId xmlns:a16="http://schemas.microsoft.com/office/drawing/2014/main" id="{5C0934FC-0345-4B6B-91D8-64769C4567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2981"/>
              <a:ext cx="50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en-US" sz="2000"/>
                <a:t>Proc</a:t>
              </a:r>
              <a:r>
                <a:rPr lang="en-US" altLang="en-US" sz="2000" baseline="-25000"/>
                <a:t>5</a:t>
              </a:r>
            </a:p>
          </p:txBody>
        </p:sp>
        <p:sp>
          <p:nvSpPr>
            <p:cNvPr id="74781" name="Rectangle 71">
              <a:extLst>
                <a:ext uri="{FF2B5EF4-FFF2-40B4-BE49-F238E27FC236}">
                  <a16:creationId xmlns:a16="http://schemas.microsoft.com/office/drawing/2014/main" id="{BEEF6ECE-CEDB-4F63-99D2-DD439017D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7" y="2769"/>
              <a:ext cx="50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en-US" sz="2000"/>
                <a:t>Proc</a:t>
              </a:r>
              <a:r>
                <a:rPr lang="en-US" altLang="en-US" sz="2000" baseline="-25000"/>
                <a:t>6</a:t>
              </a:r>
            </a:p>
          </p:txBody>
        </p:sp>
        <p:sp>
          <p:nvSpPr>
            <p:cNvPr id="74782" name="Rectangle 72">
              <a:extLst>
                <a:ext uri="{FF2B5EF4-FFF2-40B4-BE49-F238E27FC236}">
                  <a16:creationId xmlns:a16="http://schemas.microsoft.com/office/drawing/2014/main" id="{D88323B7-6391-49DB-A193-91F46B31B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70" y="3191"/>
              <a:ext cx="50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en-US" sz="2000"/>
                <a:t>Proc</a:t>
              </a:r>
              <a:r>
                <a:rPr lang="en-US" altLang="en-US" sz="2000" baseline="-25000"/>
                <a:t>7</a:t>
              </a:r>
            </a:p>
          </p:txBody>
        </p:sp>
        <p:sp>
          <p:nvSpPr>
            <p:cNvPr id="74783" name="Rectangle 73">
              <a:extLst>
                <a:ext uri="{FF2B5EF4-FFF2-40B4-BE49-F238E27FC236}">
                  <a16:creationId xmlns:a16="http://schemas.microsoft.com/office/drawing/2014/main" id="{63749774-005A-4DBC-B179-8FBF1CFE06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9" y="2976"/>
              <a:ext cx="50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en-US" sz="2000"/>
                <a:t>Proc</a:t>
              </a:r>
              <a:r>
                <a:rPr lang="en-US" altLang="en-US" sz="2000" baseline="-25000"/>
                <a:t>8</a:t>
              </a:r>
            </a:p>
          </p:txBody>
        </p:sp>
        <p:sp>
          <p:nvSpPr>
            <p:cNvPr id="74784" name="Rectangle 74">
              <a:extLst>
                <a:ext uri="{FF2B5EF4-FFF2-40B4-BE49-F238E27FC236}">
                  <a16:creationId xmlns:a16="http://schemas.microsoft.com/office/drawing/2014/main" id="{3FB08658-62BF-41CA-8FA5-72D902B1C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5" y="2769"/>
              <a:ext cx="50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en-US" sz="2000"/>
                <a:t>Proc</a:t>
              </a:r>
              <a:r>
                <a:rPr lang="en-US" altLang="en-US" sz="2000" baseline="-25000"/>
                <a:t>9</a:t>
              </a:r>
            </a:p>
          </p:txBody>
        </p:sp>
        <p:sp>
          <p:nvSpPr>
            <p:cNvPr id="74785" name="Rectangle 75">
              <a:extLst>
                <a:ext uri="{FF2B5EF4-FFF2-40B4-BE49-F238E27FC236}">
                  <a16:creationId xmlns:a16="http://schemas.microsoft.com/office/drawing/2014/main" id="{DDDC9F88-B79E-48B3-B05A-893F7DCF0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" y="3381"/>
              <a:ext cx="561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en-US" sz="2000"/>
                <a:t>Proc</a:t>
              </a:r>
              <a:r>
                <a:rPr lang="en-US" altLang="en-US" sz="2000" baseline="-25000"/>
                <a:t>10</a:t>
              </a:r>
            </a:p>
          </p:txBody>
        </p:sp>
        <p:sp>
          <p:nvSpPr>
            <p:cNvPr id="74786" name="Rectangle 76">
              <a:extLst>
                <a:ext uri="{FF2B5EF4-FFF2-40B4-BE49-F238E27FC236}">
                  <a16:creationId xmlns:a16="http://schemas.microsoft.com/office/drawing/2014/main" id="{D2DBA491-9AD6-46A0-B7F0-E4772D948A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3" y="3450"/>
              <a:ext cx="13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1</a:t>
              </a:r>
            </a:p>
          </p:txBody>
        </p:sp>
        <p:sp>
          <p:nvSpPr>
            <p:cNvPr id="74787" name="Rectangle 77">
              <a:extLst>
                <a:ext uri="{FF2B5EF4-FFF2-40B4-BE49-F238E27FC236}">
                  <a16:creationId xmlns:a16="http://schemas.microsoft.com/office/drawing/2014/main" id="{71BD84F7-11E2-4A96-8965-DC7AA5C92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9" y="3450"/>
              <a:ext cx="13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2</a:t>
              </a:r>
            </a:p>
          </p:txBody>
        </p:sp>
        <p:sp>
          <p:nvSpPr>
            <p:cNvPr id="74788" name="Rectangle 78">
              <a:extLst>
                <a:ext uri="{FF2B5EF4-FFF2-40B4-BE49-F238E27FC236}">
                  <a16:creationId xmlns:a16="http://schemas.microsoft.com/office/drawing/2014/main" id="{55FAC7A6-2BEF-43C3-810B-56A7A9E974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5" y="3445"/>
              <a:ext cx="13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3</a:t>
              </a:r>
            </a:p>
          </p:txBody>
        </p:sp>
        <p:sp>
          <p:nvSpPr>
            <p:cNvPr id="74789" name="Rectangle 79">
              <a:extLst>
                <a:ext uri="{FF2B5EF4-FFF2-40B4-BE49-F238E27FC236}">
                  <a16:creationId xmlns:a16="http://schemas.microsoft.com/office/drawing/2014/main" id="{EB17B5D2-4F51-4466-A5B5-2419401678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7" y="3450"/>
              <a:ext cx="13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4</a:t>
              </a:r>
            </a:p>
          </p:txBody>
        </p:sp>
        <p:sp>
          <p:nvSpPr>
            <p:cNvPr id="74790" name="Rectangle 80">
              <a:extLst>
                <a:ext uri="{FF2B5EF4-FFF2-40B4-BE49-F238E27FC236}">
                  <a16:creationId xmlns:a16="http://schemas.microsoft.com/office/drawing/2014/main" id="{297DC50C-B947-4C6C-B68D-746899F1FB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0" y="3450"/>
              <a:ext cx="13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5</a:t>
              </a:r>
            </a:p>
          </p:txBody>
        </p:sp>
        <p:sp>
          <p:nvSpPr>
            <p:cNvPr id="74791" name="Rectangle 81">
              <a:extLst>
                <a:ext uri="{FF2B5EF4-FFF2-40B4-BE49-F238E27FC236}">
                  <a16:creationId xmlns:a16="http://schemas.microsoft.com/office/drawing/2014/main" id="{1282C575-8103-4FD6-BC51-8CCE8603B0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1" y="3450"/>
              <a:ext cx="13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6</a:t>
              </a:r>
            </a:p>
          </p:txBody>
        </p:sp>
        <p:sp>
          <p:nvSpPr>
            <p:cNvPr id="74792" name="Rectangle 82">
              <a:extLst>
                <a:ext uri="{FF2B5EF4-FFF2-40B4-BE49-F238E27FC236}">
                  <a16:creationId xmlns:a16="http://schemas.microsoft.com/office/drawing/2014/main" id="{50F2B82E-5E91-4772-8EE3-72EF9151CA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5" y="3455"/>
              <a:ext cx="13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7</a:t>
              </a:r>
            </a:p>
          </p:txBody>
        </p:sp>
        <p:sp>
          <p:nvSpPr>
            <p:cNvPr id="74793" name="Rectangle 83">
              <a:extLst>
                <a:ext uri="{FF2B5EF4-FFF2-40B4-BE49-F238E27FC236}">
                  <a16:creationId xmlns:a16="http://schemas.microsoft.com/office/drawing/2014/main" id="{B16F24A8-B893-4E30-A6E7-D4F311619A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3" y="3450"/>
              <a:ext cx="13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8</a:t>
              </a:r>
            </a:p>
          </p:txBody>
        </p:sp>
        <p:sp>
          <p:nvSpPr>
            <p:cNvPr id="74794" name="Rectangle 84">
              <a:extLst>
                <a:ext uri="{FF2B5EF4-FFF2-40B4-BE49-F238E27FC236}">
                  <a16:creationId xmlns:a16="http://schemas.microsoft.com/office/drawing/2014/main" id="{42BF46A4-25AA-476E-9395-96B3BDFA08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2" y="3450"/>
              <a:ext cx="13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9</a:t>
              </a:r>
            </a:p>
          </p:txBody>
        </p:sp>
        <p:sp>
          <p:nvSpPr>
            <p:cNvPr id="74795" name="Rectangle 86">
              <a:extLst>
                <a:ext uri="{FF2B5EF4-FFF2-40B4-BE49-F238E27FC236}">
                  <a16:creationId xmlns:a16="http://schemas.microsoft.com/office/drawing/2014/main" id="{FB0D2902-2FA2-408E-A292-0DCDBA25E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1" y="3633"/>
              <a:ext cx="140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200" b="1"/>
                <a:t>Alocarea proceselor (FORK)</a:t>
              </a:r>
            </a:p>
          </p:txBody>
        </p:sp>
        <p:sp>
          <p:nvSpPr>
            <p:cNvPr id="74796" name="Line 87">
              <a:extLst>
                <a:ext uri="{FF2B5EF4-FFF2-40B4-BE49-F238E27FC236}">
                  <a16:creationId xmlns:a16="http://schemas.microsoft.com/office/drawing/2014/main" id="{83B9C084-0E3D-48E1-AA90-95DA2A6C06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62" y="2956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7" name="Line 88">
              <a:extLst>
                <a:ext uri="{FF2B5EF4-FFF2-40B4-BE49-F238E27FC236}">
                  <a16:creationId xmlns:a16="http://schemas.microsoft.com/office/drawing/2014/main" id="{895C05EA-EF27-4A1F-BB2E-D788A30C1D8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6" y="2956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8" name="Line 89">
              <a:extLst>
                <a:ext uri="{FF2B5EF4-FFF2-40B4-BE49-F238E27FC236}">
                  <a16:creationId xmlns:a16="http://schemas.microsoft.com/office/drawing/2014/main" id="{114A480C-CC04-4638-A306-3882221A2F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89" y="2956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799" name="Line 90">
              <a:extLst>
                <a:ext uri="{FF2B5EF4-FFF2-40B4-BE49-F238E27FC236}">
                  <a16:creationId xmlns:a16="http://schemas.microsoft.com/office/drawing/2014/main" id="{4C6257C8-F66A-4392-A604-298797CFB4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18" y="3158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00" name="Line 91">
              <a:extLst>
                <a:ext uri="{FF2B5EF4-FFF2-40B4-BE49-F238E27FC236}">
                  <a16:creationId xmlns:a16="http://schemas.microsoft.com/office/drawing/2014/main" id="{869200A8-E250-4EB9-93E9-024E74DA47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31" y="3164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01" name="Line 92">
              <a:extLst>
                <a:ext uri="{FF2B5EF4-FFF2-40B4-BE49-F238E27FC236}">
                  <a16:creationId xmlns:a16="http://schemas.microsoft.com/office/drawing/2014/main" id="{7C2CBD6F-6EFA-4CEC-B43D-C6E1F8145A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5" y="3164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02" name="Line 93">
              <a:extLst>
                <a:ext uri="{FF2B5EF4-FFF2-40B4-BE49-F238E27FC236}">
                  <a16:creationId xmlns:a16="http://schemas.microsoft.com/office/drawing/2014/main" id="{80B89D35-0E23-4229-83EF-0D8C128E5B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58" y="3164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03" name="Line 94">
              <a:extLst>
                <a:ext uri="{FF2B5EF4-FFF2-40B4-BE49-F238E27FC236}">
                  <a16:creationId xmlns:a16="http://schemas.microsoft.com/office/drawing/2014/main" id="{BFA6AA46-7FC3-4405-B841-CAE84CF247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71" y="3363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04" name="Line 95">
              <a:extLst>
                <a:ext uri="{FF2B5EF4-FFF2-40B4-BE49-F238E27FC236}">
                  <a16:creationId xmlns:a16="http://schemas.microsoft.com/office/drawing/2014/main" id="{3838AFCC-6292-4370-8218-E9FB60D584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4" y="3369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05" name="Line 96">
              <a:extLst>
                <a:ext uri="{FF2B5EF4-FFF2-40B4-BE49-F238E27FC236}">
                  <a16:creationId xmlns:a16="http://schemas.microsoft.com/office/drawing/2014/main" id="{767CBF5D-015C-4873-8D0B-3B95F68C59A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98" y="3369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06" name="Line 97">
              <a:extLst>
                <a:ext uri="{FF2B5EF4-FFF2-40B4-BE49-F238E27FC236}">
                  <a16:creationId xmlns:a16="http://schemas.microsoft.com/office/drawing/2014/main" id="{7E291903-C9AE-438D-951B-9D98E605BF3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40" y="3369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07" name="Line 99">
              <a:extLst>
                <a:ext uri="{FF2B5EF4-FFF2-40B4-BE49-F238E27FC236}">
                  <a16:creationId xmlns:a16="http://schemas.microsoft.com/office/drawing/2014/main" id="{5CB4EB1F-EEC2-4ADF-8ADB-03114FCEEC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7" y="3571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08" name="Line 100">
              <a:extLst>
                <a:ext uri="{FF2B5EF4-FFF2-40B4-BE49-F238E27FC236}">
                  <a16:creationId xmlns:a16="http://schemas.microsoft.com/office/drawing/2014/main" id="{7D42B34E-238F-4DA7-9D91-7B24E31871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5" y="3566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09" name="Line 101">
              <a:extLst>
                <a:ext uri="{FF2B5EF4-FFF2-40B4-BE49-F238E27FC236}">
                  <a16:creationId xmlns:a16="http://schemas.microsoft.com/office/drawing/2014/main" id="{E09E5D78-8581-4A7A-BF6D-6C9F514898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7" y="3566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10" name="Line 102">
              <a:extLst>
                <a:ext uri="{FF2B5EF4-FFF2-40B4-BE49-F238E27FC236}">
                  <a16:creationId xmlns:a16="http://schemas.microsoft.com/office/drawing/2014/main" id="{ABAD46C8-4789-4D8B-B95D-4A09A902173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52" y="3566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11" name="Line 103">
              <a:extLst>
                <a:ext uri="{FF2B5EF4-FFF2-40B4-BE49-F238E27FC236}">
                  <a16:creationId xmlns:a16="http://schemas.microsoft.com/office/drawing/2014/main" id="{27B2BD5D-7ABF-4E08-B05F-FCF0C7AF61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94" y="3566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12" name="Line 104">
              <a:extLst>
                <a:ext uri="{FF2B5EF4-FFF2-40B4-BE49-F238E27FC236}">
                  <a16:creationId xmlns:a16="http://schemas.microsoft.com/office/drawing/2014/main" id="{DAD0D5D6-0CB2-420B-A9A5-3231B9CA08D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30" y="3566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13" name="Line 105">
              <a:extLst>
                <a:ext uri="{FF2B5EF4-FFF2-40B4-BE49-F238E27FC236}">
                  <a16:creationId xmlns:a16="http://schemas.microsoft.com/office/drawing/2014/main" id="{B31AF2C5-875E-48E1-A8C6-377398EEAB3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1" y="3566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14" name="Line 106">
              <a:extLst>
                <a:ext uri="{FF2B5EF4-FFF2-40B4-BE49-F238E27FC236}">
                  <a16:creationId xmlns:a16="http://schemas.microsoft.com/office/drawing/2014/main" id="{E0C4C3DB-9D3B-44D3-B3CB-1C046087A9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32" y="3565"/>
              <a:ext cx="0" cy="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15" name="Line 107">
              <a:extLst>
                <a:ext uri="{FF2B5EF4-FFF2-40B4-BE49-F238E27FC236}">
                  <a16:creationId xmlns:a16="http://schemas.microsoft.com/office/drawing/2014/main" id="{2A60DD91-4D25-4DF6-91D4-32F777E605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78" y="3565"/>
              <a:ext cx="0" cy="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16" name="Line 108">
              <a:extLst>
                <a:ext uri="{FF2B5EF4-FFF2-40B4-BE49-F238E27FC236}">
                  <a16:creationId xmlns:a16="http://schemas.microsoft.com/office/drawing/2014/main" id="{7BE04D41-81B4-4A40-9D9A-6835DF68211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4" y="3565"/>
              <a:ext cx="0" cy="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4817" name="Line 109">
              <a:extLst>
                <a:ext uri="{FF2B5EF4-FFF2-40B4-BE49-F238E27FC236}">
                  <a16:creationId xmlns:a16="http://schemas.microsoft.com/office/drawing/2014/main" id="{767E669A-AB2D-4F89-BD1B-E1A744F5FA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1" y="3565"/>
              <a:ext cx="0" cy="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6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>
            <a:extLst>
              <a:ext uri="{FF2B5EF4-FFF2-40B4-BE49-F238E27FC236}">
                <a16:creationId xmlns:a16="http://schemas.microsoft.com/office/drawing/2014/main" id="{87169A34-6CCE-4197-850A-2D544F52996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04950" y="188913"/>
            <a:ext cx="7315200" cy="708025"/>
          </a:xfrm>
        </p:spPr>
        <p:txBody>
          <a:bodyPr/>
          <a:lstStyle/>
          <a:p>
            <a:pPr eaLnBrk="1" hangingPunct="1"/>
            <a:r>
              <a:rPr lang="en-US" altLang="en-US"/>
              <a:t>Exemplu cu dependenta de date</a:t>
            </a:r>
          </a:p>
        </p:txBody>
      </p:sp>
      <p:sp>
        <p:nvSpPr>
          <p:cNvPr id="93187" name="Rectangle 3">
            <a:extLst>
              <a:ext uri="{FF2B5EF4-FFF2-40B4-BE49-F238E27FC236}">
                <a16:creationId xmlns:a16="http://schemas.microsoft.com/office/drawing/2014/main" id="{BE0359AE-E452-47AE-B686-A67AD97F1A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4925" y="1196975"/>
            <a:ext cx="8785225" cy="2663825"/>
          </a:xfrm>
        </p:spPr>
        <p:txBody>
          <a:bodyPr/>
          <a:lstStyle/>
          <a:p>
            <a:pPr eaLnBrk="1" hangingPunct="1"/>
            <a:r>
              <a:rPr lang="en-US" altLang="en-US" sz="2400"/>
              <a:t>Patru procesoare P</a:t>
            </a:r>
            <a:r>
              <a:rPr lang="en-US" altLang="en-US" sz="2400" baseline="-25000"/>
              <a:t>1</a:t>
            </a:r>
            <a:r>
              <a:rPr lang="en-US" altLang="en-US" sz="2400"/>
              <a:t>, P</a:t>
            </a:r>
            <a:r>
              <a:rPr lang="en-US" altLang="en-US" sz="2400" baseline="-25000"/>
              <a:t>2</a:t>
            </a:r>
            <a:r>
              <a:rPr lang="en-US" altLang="en-US" sz="2400"/>
              <a:t>, P</a:t>
            </a:r>
            <a:r>
              <a:rPr lang="en-US" altLang="en-US" sz="2400" baseline="-25000"/>
              <a:t>3</a:t>
            </a:r>
            <a:r>
              <a:rPr lang="en-US" altLang="en-US" sz="2400"/>
              <a:t>, P</a:t>
            </a:r>
            <a:r>
              <a:rPr lang="en-US" altLang="en-US" sz="2400" baseline="-25000"/>
              <a:t>4</a:t>
            </a:r>
            <a:r>
              <a:rPr lang="en-US" altLang="en-US" sz="2400"/>
              <a:t> si 10 procese Proc</a:t>
            </a:r>
            <a:r>
              <a:rPr lang="en-US" altLang="en-US" sz="2400" baseline="-25000"/>
              <a:t>i</a:t>
            </a:r>
            <a:r>
              <a:rPr lang="en-US" altLang="en-US" sz="2400"/>
              <a:t> </a:t>
            </a:r>
            <a:r>
              <a:rPr lang="en-US" altLang="en-US" sz="2000"/>
              <a:t>(i = 1…10)</a:t>
            </a:r>
          </a:p>
          <a:p>
            <a:pPr eaLnBrk="1" hangingPunct="1"/>
            <a:r>
              <a:rPr lang="en-US" altLang="en-US" sz="2400"/>
              <a:t>Aceeasi coada de asteptare</a:t>
            </a:r>
          </a:p>
          <a:p>
            <a:pPr eaLnBrk="1" hangingPunct="1"/>
            <a:r>
              <a:rPr lang="en-US" altLang="en-US" sz="2400"/>
              <a:t>Presupunem urmatoarea dependenta de date:</a:t>
            </a:r>
          </a:p>
          <a:p>
            <a:pPr eaLnBrk="1" hangingPunct="1"/>
            <a:r>
              <a:rPr lang="en-US" altLang="en-US" sz="2400"/>
              <a:t>Lucrurile stau altfel: exista procesoare				         ce asteapta datorita dependentei de			          date</a:t>
            </a:r>
          </a:p>
        </p:txBody>
      </p:sp>
      <p:sp>
        <p:nvSpPr>
          <p:cNvPr id="93190" name="Line 6">
            <a:extLst>
              <a:ext uri="{FF2B5EF4-FFF2-40B4-BE49-F238E27FC236}">
                <a16:creationId xmlns:a16="http://schemas.microsoft.com/office/drawing/2014/main" id="{99628AD2-337A-43A9-943D-392D3E39A237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2450" y="2205038"/>
            <a:ext cx="287338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293" name="_s1031">
            <a:extLst>
              <a:ext uri="{FF2B5EF4-FFF2-40B4-BE49-F238E27FC236}">
                <a16:creationId xmlns:a16="http://schemas.microsoft.com/office/drawing/2014/main" id="{35F40A6C-2935-4BE2-980A-A41A419159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6038" y="4941888"/>
            <a:ext cx="506412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93294" name="_s1031">
            <a:extLst>
              <a:ext uri="{FF2B5EF4-FFF2-40B4-BE49-F238E27FC236}">
                <a16:creationId xmlns:a16="http://schemas.microsoft.com/office/drawing/2014/main" id="{C10069D1-D83E-4217-B98A-DDC359F6E5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94500" y="2420938"/>
            <a:ext cx="506413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3295" name="_s1031">
            <a:extLst>
              <a:ext uri="{FF2B5EF4-FFF2-40B4-BE49-F238E27FC236}">
                <a16:creationId xmlns:a16="http://schemas.microsoft.com/office/drawing/2014/main" id="{B6504470-2F3C-4309-BC6E-0549CCF8C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81938" y="1700213"/>
            <a:ext cx="506412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93296" name="_s1031">
            <a:extLst>
              <a:ext uri="{FF2B5EF4-FFF2-40B4-BE49-F238E27FC236}">
                <a16:creationId xmlns:a16="http://schemas.microsoft.com/office/drawing/2014/main" id="{43F012B8-5D74-46BB-BD2F-E78DC9BE7E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37450" y="2419350"/>
            <a:ext cx="506413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3297" name="_s1031">
            <a:extLst>
              <a:ext uri="{FF2B5EF4-FFF2-40B4-BE49-F238E27FC236}">
                <a16:creationId xmlns:a16="http://schemas.microsoft.com/office/drawing/2014/main" id="{08FE3594-A5DF-4772-8255-36DA94E5D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81988" y="2420938"/>
            <a:ext cx="506412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93298" name="_s1031">
            <a:extLst>
              <a:ext uri="{FF2B5EF4-FFF2-40B4-BE49-F238E27FC236}">
                <a16:creationId xmlns:a16="http://schemas.microsoft.com/office/drawing/2014/main" id="{108CB69B-1E7E-437B-B043-4F170B9F0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1863" y="3284538"/>
            <a:ext cx="506412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93299" name="_s1031">
            <a:extLst>
              <a:ext uri="{FF2B5EF4-FFF2-40B4-BE49-F238E27FC236}">
                <a16:creationId xmlns:a16="http://schemas.microsoft.com/office/drawing/2014/main" id="{180F36E5-F9FC-4ACC-8543-31A6B71DE5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77050" y="3284538"/>
            <a:ext cx="506413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93300" name="_s1031">
            <a:extLst>
              <a:ext uri="{FF2B5EF4-FFF2-40B4-BE49-F238E27FC236}">
                <a16:creationId xmlns:a16="http://schemas.microsoft.com/office/drawing/2014/main" id="{99F9BE39-44CD-4BD7-9B90-F1012B816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625" y="3284538"/>
            <a:ext cx="506413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93301" name="_s1031">
            <a:extLst>
              <a:ext uri="{FF2B5EF4-FFF2-40B4-BE49-F238E27FC236}">
                <a16:creationId xmlns:a16="http://schemas.microsoft.com/office/drawing/2014/main" id="{88D85BA0-E4A8-4738-B743-AC19B36C39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0638" y="4076700"/>
            <a:ext cx="506412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93302" name="_s1031">
            <a:extLst>
              <a:ext uri="{FF2B5EF4-FFF2-40B4-BE49-F238E27FC236}">
                <a16:creationId xmlns:a16="http://schemas.microsoft.com/office/drawing/2014/main" id="{E1ACDCCA-442F-4CEF-A910-0A36B5519A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34238" y="4076700"/>
            <a:ext cx="506412" cy="50482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3300" b="1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93304" name="Line 120">
            <a:extLst>
              <a:ext uri="{FF2B5EF4-FFF2-40B4-BE49-F238E27FC236}">
                <a16:creationId xmlns:a16="http://schemas.microsoft.com/office/drawing/2014/main" id="{8D5ECBDE-F973-40D6-8DAD-481C88019C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812088" y="2205038"/>
            <a:ext cx="360362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305" name="Line 121">
            <a:extLst>
              <a:ext uri="{FF2B5EF4-FFF2-40B4-BE49-F238E27FC236}">
                <a16:creationId xmlns:a16="http://schemas.microsoft.com/office/drawing/2014/main" id="{AF04F4A9-FB1D-40D4-B30D-8F62DE5BE9D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019925" y="2205038"/>
            <a:ext cx="1152525" cy="21590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306" name="Line 122">
            <a:extLst>
              <a:ext uri="{FF2B5EF4-FFF2-40B4-BE49-F238E27FC236}">
                <a16:creationId xmlns:a16="http://schemas.microsoft.com/office/drawing/2014/main" id="{B68272A6-0AF7-4668-9421-014CBFB4630D}"/>
              </a:ext>
            </a:extLst>
          </p:cNvPr>
          <p:cNvSpPr>
            <a:spLocks noChangeShapeType="1"/>
          </p:cNvSpPr>
          <p:nvPr/>
        </p:nvSpPr>
        <p:spPr bwMode="auto">
          <a:xfrm>
            <a:off x="7796213" y="2924175"/>
            <a:ext cx="160337" cy="3603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307" name="Line 123">
            <a:extLst>
              <a:ext uri="{FF2B5EF4-FFF2-40B4-BE49-F238E27FC236}">
                <a16:creationId xmlns:a16="http://schemas.microsoft.com/office/drawing/2014/main" id="{2BFADFE3-0926-4DE1-9D4E-2F947A67D4A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956550" y="2924175"/>
            <a:ext cx="576263" cy="201771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308" name="Line 124">
            <a:extLst>
              <a:ext uri="{FF2B5EF4-FFF2-40B4-BE49-F238E27FC236}">
                <a16:creationId xmlns:a16="http://schemas.microsoft.com/office/drawing/2014/main" id="{0844ACF6-73B4-4630-842A-707581C0AAC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92950" y="2924175"/>
            <a:ext cx="71438" cy="3603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309" name="Line 125">
            <a:extLst>
              <a:ext uri="{FF2B5EF4-FFF2-40B4-BE49-F238E27FC236}">
                <a16:creationId xmlns:a16="http://schemas.microsoft.com/office/drawing/2014/main" id="{15C7BC30-8814-4060-A67F-ACFF5F34FED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59513" y="2924175"/>
            <a:ext cx="833437" cy="3603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310" name="Line 126">
            <a:extLst>
              <a:ext uri="{FF2B5EF4-FFF2-40B4-BE49-F238E27FC236}">
                <a16:creationId xmlns:a16="http://schemas.microsoft.com/office/drawing/2014/main" id="{FBD5E610-A78C-46B5-96FC-EBE041C6AB93}"/>
              </a:ext>
            </a:extLst>
          </p:cNvPr>
          <p:cNvSpPr>
            <a:spLocks noChangeShapeType="1"/>
          </p:cNvSpPr>
          <p:nvPr/>
        </p:nvSpPr>
        <p:spPr bwMode="auto">
          <a:xfrm>
            <a:off x="6300788" y="3789363"/>
            <a:ext cx="287337" cy="2873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311" name="Line 127">
            <a:extLst>
              <a:ext uri="{FF2B5EF4-FFF2-40B4-BE49-F238E27FC236}">
                <a16:creationId xmlns:a16="http://schemas.microsoft.com/office/drawing/2014/main" id="{D56CD241-86E4-44EE-9E35-A53D201C2AE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88125" y="3789363"/>
            <a:ext cx="536575" cy="2873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312" name="Line 128">
            <a:extLst>
              <a:ext uri="{FF2B5EF4-FFF2-40B4-BE49-F238E27FC236}">
                <a16:creationId xmlns:a16="http://schemas.microsoft.com/office/drawing/2014/main" id="{8E9A2854-C20E-4043-B903-2C3AEAA9B41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524750" y="3789363"/>
            <a:ext cx="360363" cy="2873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313" name="Line 129">
            <a:extLst>
              <a:ext uri="{FF2B5EF4-FFF2-40B4-BE49-F238E27FC236}">
                <a16:creationId xmlns:a16="http://schemas.microsoft.com/office/drawing/2014/main" id="{BCFB9BDB-2705-446A-A0EC-88F00A1F5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7451725" y="4581525"/>
            <a:ext cx="504825" cy="3603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314" name="Line 130">
            <a:extLst>
              <a:ext uri="{FF2B5EF4-FFF2-40B4-BE49-F238E27FC236}">
                <a16:creationId xmlns:a16="http://schemas.microsoft.com/office/drawing/2014/main" id="{40FA3491-14AD-4DEA-8CC0-96BD64845D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659563" y="4581525"/>
            <a:ext cx="1296987" cy="360363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3315" name="Line 131">
            <a:extLst>
              <a:ext uri="{FF2B5EF4-FFF2-40B4-BE49-F238E27FC236}">
                <a16:creationId xmlns:a16="http://schemas.microsoft.com/office/drawing/2014/main" id="{8CC42AC9-34E5-4390-A4A3-BE070D256B6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588125" y="3789363"/>
            <a:ext cx="1296988" cy="287337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 type="non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136">
            <a:extLst>
              <a:ext uri="{FF2B5EF4-FFF2-40B4-BE49-F238E27FC236}">
                <a16:creationId xmlns:a16="http://schemas.microsoft.com/office/drawing/2014/main" id="{9C0E078B-277D-4737-9CAC-E1A57E0706AF}"/>
              </a:ext>
            </a:extLst>
          </p:cNvPr>
          <p:cNvGrpSpPr>
            <a:grpSpLocks/>
          </p:cNvGrpSpPr>
          <p:nvPr/>
        </p:nvGrpSpPr>
        <p:grpSpPr bwMode="auto">
          <a:xfrm>
            <a:off x="395288" y="4038600"/>
            <a:ext cx="5976937" cy="2303463"/>
            <a:chOff x="249" y="2568"/>
            <a:chExt cx="3765" cy="1451"/>
          </a:xfrm>
        </p:grpSpPr>
        <p:sp>
          <p:nvSpPr>
            <p:cNvPr id="76828" name="Line 43">
              <a:extLst>
                <a:ext uri="{FF2B5EF4-FFF2-40B4-BE49-F238E27FC236}">
                  <a16:creationId xmlns:a16="http://schemas.microsoft.com/office/drawing/2014/main" id="{2BA92C3F-84A2-4E7D-8E4D-AC675B5E3D7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9" y="2568"/>
              <a:ext cx="0" cy="127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 type="stealth" w="lg" len="lg"/>
              <a:tailEnd type="none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29" name="Line 44">
              <a:extLst>
                <a:ext uri="{FF2B5EF4-FFF2-40B4-BE49-F238E27FC236}">
                  <a16:creationId xmlns:a16="http://schemas.microsoft.com/office/drawing/2014/main" id="{614C7937-86DB-4EBF-AB9D-AFC55A91D1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" y="3838"/>
              <a:ext cx="3544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 type="stealth" w="lg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30" name="Rectangle 45">
              <a:extLst>
                <a:ext uri="{FF2B5EF4-FFF2-40B4-BE49-F238E27FC236}">
                  <a16:creationId xmlns:a16="http://schemas.microsoft.com/office/drawing/2014/main" id="{62ACF56B-BA80-45E6-AC7B-E9B87AE4A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" y="3827"/>
              <a:ext cx="43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FORK</a:t>
              </a:r>
            </a:p>
          </p:txBody>
        </p:sp>
        <p:sp>
          <p:nvSpPr>
            <p:cNvPr id="76831" name="Rectangle 46">
              <a:extLst>
                <a:ext uri="{FF2B5EF4-FFF2-40B4-BE49-F238E27FC236}">
                  <a16:creationId xmlns:a16="http://schemas.microsoft.com/office/drawing/2014/main" id="{A0558341-F0F8-4C9F-875B-A124EF4D65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01" y="3827"/>
              <a:ext cx="377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JOIN</a:t>
              </a:r>
            </a:p>
          </p:txBody>
        </p:sp>
        <p:sp>
          <p:nvSpPr>
            <p:cNvPr id="76832" name="Rectangle 47">
              <a:extLst>
                <a:ext uri="{FF2B5EF4-FFF2-40B4-BE49-F238E27FC236}">
                  <a16:creationId xmlns:a16="http://schemas.microsoft.com/office/drawing/2014/main" id="{9AE85A8C-500C-44B8-948B-48141B7C2E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9" y="2703"/>
              <a:ext cx="72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Procesoare</a:t>
              </a:r>
            </a:p>
          </p:txBody>
        </p:sp>
        <p:sp>
          <p:nvSpPr>
            <p:cNvPr id="76833" name="Rectangle 48">
              <a:extLst>
                <a:ext uri="{FF2B5EF4-FFF2-40B4-BE49-F238E27FC236}">
                  <a16:creationId xmlns:a16="http://schemas.microsoft.com/office/drawing/2014/main" id="{B6C6EA9C-2BF3-4239-844C-475449540F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6" y="3566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1</a:t>
              </a:r>
            </a:p>
          </p:txBody>
        </p:sp>
        <p:sp>
          <p:nvSpPr>
            <p:cNvPr id="76834" name="Rectangle 49">
              <a:extLst>
                <a:ext uri="{FF2B5EF4-FFF2-40B4-BE49-F238E27FC236}">
                  <a16:creationId xmlns:a16="http://schemas.microsoft.com/office/drawing/2014/main" id="{7EE96D63-63AF-4DAF-B199-C8DAD35C1E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" y="3379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2</a:t>
              </a:r>
            </a:p>
          </p:txBody>
        </p:sp>
        <p:sp>
          <p:nvSpPr>
            <p:cNvPr id="76835" name="Rectangle 50">
              <a:extLst>
                <a:ext uri="{FF2B5EF4-FFF2-40B4-BE49-F238E27FC236}">
                  <a16:creationId xmlns:a16="http://schemas.microsoft.com/office/drawing/2014/main" id="{730F3795-C4C0-4A40-96F6-BAD3CB636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" y="3158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3</a:t>
              </a:r>
            </a:p>
          </p:txBody>
        </p:sp>
        <p:sp>
          <p:nvSpPr>
            <p:cNvPr id="76836" name="Rectangle 51">
              <a:extLst>
                <a:ext uri="{FF2B5EF4-FFF2-40B4-BE49-F238E27FC236}">
                  <a16:creationId xmlns:a16="http://schemas.microsoft.com/office/drawing/2014/main" id="{4FD8D6B2-8E99-4FA4-9C14-153BBCA518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2" y="2956"/>
              <a:ext cx="178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4</a:t>
              </a:r>
            </a:p>
          </p:txBody>
        </p:sp>
        <p:sp>
          <p:nvSpPr>
            <p:cNvPr id="76837" name="Line 52">
              <a:extLst>
                <a:ext uri="{FF2B5EF4-FFF2-40B4-BE49-F238E27FC236}">
                  <a16:creationId xmlns:a16="http://schemas.microsoft.com/office/drawing/2014/main" id="{29ECE225-0A90-40FA-92EA-1E41CF2ADBD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9" y="3661"/>
              <a:ext cx="254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38" name="Line 53">
              <a:extLst>
                <a:ext uri="{FF2B5EF4-FFF2-40B4-BE49-F238E27FC236}">
                  <a16:creationId xmlns:a16="http://schemas.microsoft.com/office/drawing/2014/main" id="{1500F925-6D3F-486C-9F30-930D8B7FE8F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9" y="3460"/>
              <a:ext cx="254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39" name="Line 54">
              <a:extLst>
                <a:ext uri="{FF2B5EF4-FFF2-40B4-BE49-F238E27FC236}">
                  <a16:creationId xmlns:a16="http://schemas.microsoft.com/office/drawing/2014/main" id="{51B46335-0584-451C-97D1-7504A26389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9" y="3253"/>
              <a:ext cx="254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40" name="Line 55">
              <a:extLst>
                <a:ext uri="{FF2B5EF4-FFF2-40B4-BE49-F238E27FC236}">
                  <a16:creationId xmlns:a16="http://schemas.microsoft.com/office/drawing/2014/main" id="{2DE57E1F-F978-4E05-B0CE-0688E765BA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969" y="3047"/>
              <a:ext cx="2546" cy="0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41" name="Line 56">
              <a:extLst>
                <a:ext uri="{FF2B5EF4-FFF2-40B4-BE49-F238E27FC236}">
                  <a16:creationId xmlns:a16="http://schemas.microsoft.com/office/drawing/2014/main" id="{207F73DF-42B8-43F4-A38E-E51296A468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9" y="2989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42" name="Rectangle 57">
              <a:extLst>
                <a:ext uri="{FF2B5EF4-FFF2-40B4-BE49-F238E27FC236}">
                  <a16:creationId xmlns:a16="http://schemas.microsoft.com/office/drawing/2014/main" id="{E9C0E21C-2133-4CCF-9CDF-D4B7363001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94" y="3238"/>
              <a:ext cx="50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en-US" sz="2000"/>
                <a:t>Proc</a:t>
              </a:r>
              <a:r>
                <a:rPr lang="en-US" altLang="en-US" sz="2000" baseline="-25000"/>
                <a:t>1</a:t>
              </a:r>
            </a:p>
          </p:txBody>
        </p:sp>
        <p:sp>
          <p:nvSpPr>
            <p:cNvPr id="76843" name="Rectangle 58">
              <a:extLst>
                <a:ext uri="{FF2B5EF4-FFF2-40B4-BE49-F238E27FC236}">
                  <a16:creationId xmlns:a16="http://schemas.microsoft.com/office/drawing/2014/main" id="{D6DCC9D9-0D56-4E67-9508-C049A10033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3" y="3018"/>
              <a:ext cx="50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en-US" sz="2000"/>
                <a:t>Proc</a:t>
              </a:r>
              <a:r>
                <a:rPr lang="en-US" altLang="en-US" sz="2000" baseline="-25000"/>
                <a:t>2</a:t>
              </a:r>
            </a:p>
          </p:txBody>
        </p:sp>
        <p:sp>
          <p:nvSpPr>
            <p:cNvPr id="76844" name="Line 59">
              <a:extLst>
                <a:ext uri="{FF2B5EF4-FFF2-40B4-BE49-F238E27FC236}">
                  <a16:creationId xmlns:a16="http://schemas.microsoft.com/office/drawing/2014/main" id="{0749C9C2-F3C5-4EA7-B62A-2BE8A5EB67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12" y="3047"/>
              <a:ext cx="0" cy="7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45" name="Rectangle 60">
              <a:extLst>
                <a:ext uri="{FF2B5EF4-FFF2-40B4-BE49-F238E27FC236}">
                  <a16:creationId xmlns:a16="http://schemas.microsoft.com/office/drawing/2014/main" id="{9FF22A58-7569-4DCE-91FC-A22A86D8D2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09" y="2813"/>
              <a:ext cx="50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en-US" sz="2000"/>
                <a:t>Proc</a:t>
              </a:r>
              <a:r>
                <a:rPr lang="en-US" altLang="en-US" sz="2000" baseline="-25000"/>
                <a:t>3</a:t>
              </a:r>
            </a:p>
          </p:txBody>
        </p:sp>
        <p:sp>
          <p:nvSpPr>
            <p:cNvPr id="76846" name="Rectangle 61">
              <a:extLst>
                <a:ext uri="{FF2B5EF4-FFF2-40B4-BE49-F238E27FC236}">
                  <a16:creationId xmlns:a16="http://schemas.microsoft.com/office/drawing/2014/main" id="{42CF57B9-4798-4F79-9900-35E4AD8364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5" y="3227"/>
              <a:ext cx="50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en-US" sz="2000"/>
                <a:t>Proc</a:t>
              </a:r>
              <a:r>
                <a:rPr lang="en-US" altLang="en-US" sz="2000" baseline="-25000"/>
                <a:t>4</a:t>
              </a:r>
            </a:p>
          </p:txBody>
        </p:sp>
        <p:sp>
          <p:nvSpPr>
            <p:cNvPr id="76847" name="Rectangle 62">
              <a:extLst>
                <a:ext uri="{FF2B5EF4-FFF2-40B4-BE49-F238E27FC236}">
                  <a16:creationId xmlns:a16="http://schemas.microsoft.com/office/drawing/2014/main" id="{C296692D-C6F0-4291-BA55-1A0168A0EE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6" y="3227"/>
              <a:ext cx="50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en-US" sz="2000"/>
                <a:t>Proc</a:t>
              </a:r>
              <a:r>
                <a:rPr lang="en-US" altLang="en-US" sz="2000" baseline="-25000"/>
                <a:t>5</a:t>
              </a:r>
            </a:p>
          </p:txBody>
        </p:sp>
        <p:sp>
          <p:nvSpPr>
            <p:cNvPr id="76848" name="Rectangle 63">
              <a:extLst>
                <a:ext uri="{FF2B5EF4-FFF2-40B4-BE49-F238E27FC236}">
                  <a16:creationId xmlns:a16="http://schemas.microsoft.com/office/drawing/2014/main" id="{024A00D8-7543-4AE2-9CBC-7A4A511AAA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8" y="3022"/>
              <a:ext cx="50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en-US" sz="2000"/>
                <a:t>Proc</a:t>
              </a:r>
              <a:r>
                <a:rPr lang="en-US" altLang="en-US" sz="2000" baseline="-25000"/>
                <a:t>6</a:t>
              </a:r>
            </a:p>
          </p:txBody>
        </p:sp>
        <p:sp>
          <p:nvSpPr>
            <p:cNvPr id="76849" name="Rectangle 64">
              <a:extLst>
                <a:ext uri="{FF2B5EF4-FFF2-40B4-BE49-F238E27FC236}">
                  <a16:creationId xmlns:a16="http://schemas.microsoft.com/office/drawing/2014/main" id="{267F8DBA-BD2E-4CC6-8AC4-5CD9B3AD53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3" y="2813"/>
              <a:ext cx="50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en-US" sz="2000"/>
                <a:t>Proc</a:t>
              </a:r>
              <a:r>
                <a:rPr lang="en-US" altLang="en-US" sz="2000" baseline="-25000"/>
                <a:t>7</a:t>
              </a:r>
            </a:p>
          </p:txBody>
        </p:sp>
        <p:sp>
          <p:nvSpPr>
            <p:cNvPr id="76850" name="Rectangle 65">
              <a:extLst>
                <a:ext uri="{FF2B5EF4-FFF2-40B4-BE49-F238E27FC236}">
                  <a16:creationId xmlns:a16="http://schemas.microsoft.com/office/drawing/2014/main" id="{ED5B00AB-B092-4532-87EE-D4AF06A141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2" y="3427"/>
              <a:ext cx="50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en-US" sz="2000"/>
                <a:t>Proc</a:t>
              </a:r>
              <a:r>
                <a:rPr lang="en-US" altLang="en-US" sz="2000" baseline="-25000"/>
                <a:t>8</a:t>
              </a:r>
            </a:p>
          </p:txBody>
        </p:sp>
        <p:sp>
          <p:nvSpPr>
            <p:cNvPr id="76851" name="Rectangle 66">
              <a:extLst>
                <a:ext uri="{FF2B5EF4-FFF2-40B4-BE49-F238E27FC236}">
                  <a16:creationId xmlns:a16="http://schemas.microsoft.com/office/drawing/2014/main" id="{297CC9EC-68C6-4938-962A-B9F7331C1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55" y="3225"/>
              <a:ext cx="503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en-US" sz="2000"/>
                <a:t>Proc</a:t>
              </a:r>
              <a:r>
                <a:rPr lang="en-US" altLang="en-US" sz="2000" baseline="-25000"/>
                <a:t>9</a:t>
              </a:r>
            </a:p>
          </p:txBody>
        </p:sp>
        <p:sp>
          <p:nvSpPr>
            <p:cNvPr id="76852" name="Rectangle 67">
              <a:extLst>
                <a:ext uri="{FF2B5EF4-FFF2-40B4-BE49-F238E27FC236}">
                  <a16:creationId xmlns:a16="http://schemas.microsoft.com/office/drawing/2014/main" id="{C4711BBD-8616-4874-B8FE-7EFF089E35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2" y="3229"/>
              <a:ext cx="561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en-US" sz="2000">
                  <a:solidFill>
                    <a:schemeClr val="accent1"/>
                  </a:solidFill>
                </a:rPr>
                <a:t>Proc</a:t>
              </a:r>
              <a:r>
                <a:rPr lang="en-US" altLang="en-US" sz="2000" baseline="-25000">
                  <a:solidFill>
                    <a:schemeClr val="accent1"/>
                  </a:solidFill>
                </a:rPr>
                <a:t>10</a:t>
              </a:r>
            </a:p>
          </p:txBody>
        </p:sp>
        <p:sp>
          <p:nvSpPr>
            <p:cNvPr id="76853" name="Rectangle 68">
              <a:extLst>
                <a:ext uri="{FF2B5EF4-FFF2-40B4-BE49-F238E27FC236}">
                  <a16:creationId xmlns:a16="http://schemas.microsoft.com/office/drawing/2014/main" id="{5AB630BE-915B-41E5-9E77-E4E385199E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3" y="3495"/>
              <a:ext cx="13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1</a:t>
              </a:r>
            </a:p>
          </p:txBody>
        </p:sp>
        <p:sp>
          <p:nvSpPr>
            <p:cNvPr id="76854" name="Rectangle 69">
              <a:extLst>
                <a:ext uri="{FF2B5EF4-FFF2-40B4-BE49-F238E27FC236}">
                  <a16:creationId xmlns:a16="http://schemas.microsoft.com/office/drawing/2014/main" id="{6DA83781-B4D7-48DD-8C80-D3557CEB22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9" y="3495"/>
              <a:ext cx="13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2</a:t>
              </a:r>
            </a:p>
          </p:txBody>
        </p:sp>
        <p:sp>
          <p:nvSpPr>
            <p:cNvPr id="76855" name="Rectangle 70">
              <a:extLst>
                <a:ext uri="{FF2B5EF4-FFF2-40B4-BE49-F238E27FC236}">
                  <a16:creationId xmlns:a16="http://schemas.microsoft.com/office/drawing/2014/main" id="{20A543D8-665A-421E-977E-B8D6D700C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" y="3490"/>
              <a:ext cx="13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3</a:t>
              </a:r>
            </a:p>
          </p:txBody>
        </p:sp>
        <p:sp>
          <p:nvSpPr>
            <p:cNvPr id="76856" name="Rectangle 71">
              <a:extLst>
                <a:ext uri="{FF2B5EF4-FFF2-40B4-BE49-F238E27FC236}">
                  <a16:creationId xmlns:a16="http://schemas.microsoft.com/office/drawing/2014/main" id="{8005038A-BF06-4B80-AF08-488E2113B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7" y="3495"/>
              <a:ext cx="13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4</a:t>
              </a:r>
            </a:p>
          </p:txBody>
        </p:sp>
        <p:sp>
          <p:nvSpPr>
            <p:cNvPr id="76857" name="Rectangle 72">
              <a:extLst>
                <a:ext uri="{FF2B5EF4-FFF2-40B4-BE49-F238E27FC236}">
                  <a16:creationId xmlns:a16="http://schemas.microsoft.com/office/drawing/2014/main" id="{A7AF5E22-1746-4D7C-A6E8-09364E452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0" y="3495"/>
              <a:ext cx="13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5</a:t>
              </a:r>
            </a:p>
          </p:txBody>
        </p:sp>
        <p:sp>
          <p:nvSpPr>
            <p:cNvPr id="76858" name="Rectangle 73">
              <a:extLst>
                <a:ext uri="{FF2B5EF4-FFF2-40B4-BE49-F238E27FC236}">
                  <a16:creationId xmlns:a16="http://schemas.microsoft.com/office/drawing/2014/main" id="{D07AC226-933E-415C-ACFD-FD7FF0990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1" y="3495"/>
              <a:ext cx="13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6</a:t>
              </a:r>
            </a:p>
          </p:txBody>
        </p:sp>
        <p:sp>
          <p:nvSpPr>
            <p:cNvPr id="76859" name="Rectangle 74">
              <a:extLst>
                <a:ext uri="{FF2B5EF4-FFF2-40B4-BE49-F238E27FC236}">
                  <a16:creationId xmlns:a16="http://schemas.microsoft.com/office/drawing/2014/main" id="{AAC1D353-EADA-45E8-B768-D86413A7D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5" y="3500"/>
              <a:ext cx="13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7</a:t>
              </a:r>
            </a:p>
          </p:txBody>
        </p:sp>
        <p:sp>
          <p:nvSpPr>
            <p:cNvPr id="76860" name="Rectangle 75">
              <a:extLst>
                <a:ext uri="{FF2B5EF4-FFF2-40B4-BE49-F238E27FC236}">
                  <a16:creationId xmlns:a16="http://schemas.microsoft.com/office/drawing/2014/main" id="{C74F9129-FBE9-45FB-9CBE-93956C80E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3" y="3495"/>
              <a:ext cx="13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8</a:t>
              </a:r>
            </a:p>
          </p:txBody>
        </p:sp>
        <p:sp>
          <p:nvSpPr>
            <p:cNvPr id="76861" name="Rectangle 76">
              <a:extLst>
                <a:ext uri="{FF2B5EF4-FFF2-40B4-BE49-F238E27FC236}">
                  <a16:creationId xmlns:a16="http://schemas.microsoft.com/office/drawing/2014/main" id="{2F9201E9-0EEC-4C85-970A-FB6E5B0A2F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72" y="3495"/>
              <a:ext cx="133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9</a:t>
              </a:r>
            </a:p>
          </p:txBody>
        </p:sp>
        <p:sp>
          <p:nvSpPr>
            <p:cNvPr id="76862" name="Rectangle 77">
              <a:extLst>
                <a:ext uri="{FF2B5EF4-FFF2-40B4-BE49-F238E27FC236}">
                  <a16:creationId xmlns:a16="http://schemas.microsoft.com/office/drawing/2014/main" id="{CAAA4CDA-1B72-45CD-9148-2347EBCE8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4" y="3678"/>
              <a:ext cx="1400" cy="1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200" b="1"/>
                <a:t>Alocarea proceselor (FORK)</a:t>
              </a:r>
            </a:p>
          </p:txBody>
        </p:sp>
        <p:sp>
          <p:nvSpPr>
            <p:cNvPr id="76863" name="Line 78">
              <a:extLst>
                <a:ext uri="{FF2B5EF4-FFF2-40B4-BE49-F238E27FC236}">
                  <a16:creationId xmlns:a16="http://schemas.microsoft.com/office/drawing/2014/main" id="{1959D777-8572-416B-9446-768ED235F2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2" y="2995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64" name="Line 79">
              <a:extLst>
                <a:ext uri="{FF2B5EF4-FFF2-40B4-BE49-F238E27FC236}">
                  <a16:creationId xmlns:a16="http://schemas.microsoft.com/office/drawing/2014/main" id="{DF5ACA42-5E76-4BDC-8E17-547D83841E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7" y="3209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65" name="Line 80">
              <a:extLst>
                <a:ext uri="{FF2B5EF4-FFF2-40B4-BE49-F238E27FC236}">
                  <a16:creationId xmlns:a16="http://schemas.microsoft.com/office/drawing/2014/main" id="{E4E53EDE-0C64-4599-9F12-FA606C9649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5" y="3412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66" name="Line 81">
              <a:extLst>
                <a:ext uri="{FF2B5EF4-FFF2-40B4-BE49-F238E27FC236}">
                  <a16:creationId xmlns:a16="http://schemas.microsoft.com/office/drawing/2014/main" id="{8412DF49-283D-4CB4-A7B7-6BD5C08EC05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8" y="3203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67" name="Line 82">
              <a:extLst>
                <a:ext uri="{FF2B5EF4-FFF2-40B4-BE49-F238E27FC236}">
                  <a16:creationId xmlns:a16="http://schemas.microsoft.com/office/drawing/2014/main" id="{E597F172-46DF-4C81-B543-DC3D7C3EC3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61" y="3209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68" name="Line 83">
              <a:extLst>
                <a:ext uri="{FF2B5EF4-FFF2-40B4-BE49-F238E27FC236}">
                  <a16:creationId xmlns:a16="http://schemas.microsoft.com/office/drawing/2014/main" id="{396DF577-C037-4A3A-AE78-EBB11B57279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" y="3410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69" name="Line 84">
              <a:extLst>
                <a:ext uri="{FF2B5EF4-FFF2-40B4-BE49-F238E27FC236}">
                  <a16:creationId xmlns:a16="http://schemas.microsoft.com/office/drawing/2014/main" id="{B0E5C98C-1E63-49D7-910C-E50DBDB7C84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21" y="3615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70" name="Line 85">
              <a:extLst>
                <a:ext uri="{FF2B5EF4-FFF2-40B4-BE49-F238E27FC236}">
                  <a16:creationId xmlns:a16="http://schemas.microsoft.com/office/drawing/2014/main" id="{356C6E61-0A71-457A-9EB0-5E84011F85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21" y="3408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71" name="Line 86">
              <a:extLst>
                <a:ext uri="{FF2B5EF4-FFF2-40B4-BE49-F238E27FC236}">
                  <a16:creationId xmlns:a16="http://schemas.microsoft.com/office/drawing/2014/main" id="{85FE79B0-26BE-4850-8BFC-D42A0B917C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54" y="3409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72" name="Line 88">
              <a:extLst>
                <a:ext uri="{FF2B5EF4-FFF2-40B4-BE49-F238E27FC236}">
                  <a16:creationId xmlns:a16="http://schemas.microsoft.com/office/drawing/2014/main" id="{4399E09D-6BF4-4CFB-852A-0F190B6203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6" y="2997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73" name="Line 90">
              <a:extLst>
                <a:ext uri="{FF2B5EF4-FFF2-40B4-BE49-F238E27FC236}">
                  <a16:creationId xmlns:a16="http://schemas.microsoft.com/office/drawing/2014/main" id="{D0CA47D1-567F-4040-BE5F-AF09CB52834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15" y="3611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74" name="Line 91">
              <a:extLst>
                <a:ext uri="{FF2B5EF4-FFF2-40B4-BE49-F238E27FC236}">
                  <a16:creationId xmlns:a16="http://schemas.microsoft.com/office/drawing/2014/main" id="{FD4D54DB-6902-49A2-9300-5C052B98DD2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67" y="3611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75" name="Line 92">
              <a:extLst>
                <a:ext uri="{FF2B5EF4-FFF2-40B4-BE49-F238E27FC236}">
                  <a16:creationId xmlns:a16="http://schemas.microsoft.com/office/drawing/2014/main" id="{6EA21C15-398C-47A1-97F0-CA7BFBFD4C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2" y="3611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76" name="Line 93">
              <a:extLst>
                <a:ext uri="{FF2B5EF4-FFF2-40B4-BE49-F238E27FC236}">
                  <a16:creationId xmlns:a16="http://schemas.microsoft.com/office/drawing/2014/main" id="{3056B38A-2B00-4063-AF4E-5876D82C7C5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44" y="3611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77" name="Line 94">
              <a:extLst>
                <a:ext uri="{FF2B5EF4-FFF2-40B4-BE49-F238E27FC236}">
                  <a16:creationId xmlns:a16="http://schemas.microsoft.com/office/drawing/2014/main" id="{7A0E6717-DEDF-4F51-8E04-EA83B63074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80" y="3611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78" name="Line 95">
              <a:extLst>
                <a:ext uri="{FF2B5EF4-FFF2-40B4-BE49-F238E27FC236}">
                  <a16:creationId xmlns:a16="http://schemas.microsoft.com/office/drawing/2014/main" id="{F45C4F2F-8E38-43BA-B41D-52BF2531C5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31" y="3611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79" name="Line 96">
              <a:extLst>
                <a:ext uri="{FF2B5EF4-FFF2-40B4-BE49-F238E27FC236}">
                  <a16:creationId xmlns:a16="http://schemas.microsoft.com/office/drawing/2014/main" id="{21DCBA3F-7DF7-4059-87A1-0332028E08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2" y="3610"/>
              <a:ext cx="0" cy="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80" name="Line 97">
              <a:extLst>
                <a:ext uri="{FF2B5EF4-FFF2-40B4-BE49-F238E27FC236}">
                  <a16:creationId xmlns:a16="http://schemas.microsoft.com/office/drawing/2014/main" id="{4419835D-4CC1-469B-8482-54E036212A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28" y="3610"/>
              <a:ext cx="0" cy="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81" name="Line 98">
              <a:extLst>
                <a:ext uri="{FF2B5EF4-FFF2-40B4-BE49-F238E27FC236}">
                  <a16:creationId xmlns:a16="http://schemas.microsoft.com/office/drawing/2014/main" id="{E9846DEA-EB5B-46FE-BED3-F2EDCAF1C42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84" y="3610"/>
              <a:ext cx="0" cy="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82" name="Line 99">
              <a:extLst>
                <a:ext uri="{FF2B5EF4-FFF2-40B4-BE49-F238E27FC236}">
                  <a16:creationId xmlns:a16="http://schemas.microsoft.com/office/drawing/2014/main" id="{D4980409-14A2-4491-A882-8C50019984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21" y="3610"/>
              <a:ext cx="0" cy="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83" name="Rectangle 132">
              <a:extLst>
                <a:ext uri="{FF2B5EF4-FFF2-40B4-BE49-F238E27FC236}">
                  <a16:creationId xmlns:a16="http://schemas.microsoft.com/office/drawing/2014/main" id="{9DC122A8-14F7-45E0-AC11-2FBB7F0DC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0" y="3492"/>
              <a:ext cx="24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/>
                <a:t>10</a:t>
              </a:r>
            </a:p>
          </p:txBody>
        </p:sp>
        <p:sp>
          <p:nvSpPr>
            <p:cNvPr id="76884" name="Line 133">
              <a:extLst>
                <a:ext uri="{FF2B5EF4-FFF2-40B4-BE49-F238E27FC236}">
                  <a16:creationId xmlns:a16="http://schemas.microsoft.com/office/drawing/2014/main" id="{E8833EF2-FCDD-4141-BFC1-EA009BCDEC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1" y="3618"/>
              <a:ext cx="0" cy="92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85" name="Line 134">
              <a:extLst>
                <a:ext uri="{FF2B5EF4-FFF2-40B4-BE49-F238E27FC236}">
                  <a16:creationId xmlns:a16="http://schemas.microsoft.com/office/drawing/2014/main" id="{F5919599-BA77-4199-AF3A-4E15B6B488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43" y="3402"/>
              <a:ext cx="0" cy="91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86" name="Rectangle 135">
              <a:extLst>
                <a:ext uri="{FF2B5EF4-FFF2-40B4-BE49-F238E27FC236}">
                  <a16:creationId xmlns:a16="http://schemas.microsoft.com/office/drawing/2014/main" id="{6309E2CA-C8CC-4416-BCC9-EFF6BC71B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7" y="3425"/>
              <a:ext cx="561" cy="2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buFontTx/>
                <a:buNone/>
              </a:pPr>
              <a:r>
                <a:rPr lang="en-US" altLang="en-US" sz="2000">
                  <a:solidFill>
                    <a:schemeClr val="accent1"/>
                  </a:solidFill>
                </a:rPr>
                <a:t>Proc</a:t>
              </a:r>
              <a:r>
                <a:rPr lang="en-US" altLang="en-US" sz="2000" baseline="-25000">
                  <a:solidFill>
                    <a:schemeClr val="accent1"/>
                  </a:solidFill>
                </a:rPr>
                <a:t>10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31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 nodeType="clickPar">
                      <p:stCondLst>
                        <p:cond delay="indefinite"/>
                      </p:stCondLst>
                      <p:childTnLst>
                        <p:par>
                          <p:cTn id="6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931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 nodeType="clickPar">
                      <p:stCondLst>
                        <p:cond delay="indefinite"/>
                      </p:stCondLst>
                      <p:childTnLst>
                        <p:par>
                          <p:cTn id="6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293" grpId="0" animBg="1"/>
      <p:bldP spid="93294" grpId="0" animBg="1"/>
      <p:bldP spid="93295" grpId="0" animBg="1"/>
      <p:bldP spid="93296" grpId="0" animBg="1"/>
      <p:bldP spid="93297" grpId="0" animBg="1"/>
      <p:bldP spid="93298" grpId="0" animBg="1"/>
      <p:bldP spid="93299" grpId="0" animBg="1"/>
      <p:bldP spid="93300" grpId="0" animBg="1"/>
      <p:bldP spid="93301" grpId="0" animBg="1"/>
      <p:bldP spid="9330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331A9C5E-0E92-4306-A181-B4380E2446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Concluzii Dependenta de Date</a:t>
            </a:r>
          </a:p>
        </p:txBody>
      </p:sp>
      <p:sp>
        <p:nvSpPr>
          <p:cNvPr id="95235" name="Rectangle 3">
            <a:extLst>
              <a:ext uri="{FF2B5EF4-FFF2-40B4-BE49-F238E27FC236}">
                <a16:creationId xmlns:a16="http://schemas.microsoft.com/office/drawing/2014/main" id="{AFF97330-5970-4189-B1AA-E0A445B3B5F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61925" y="1252538"/>
            <a:ext cx="8658225" cy="5416550"/>
          </a:xfrm>
        </p:spPr>
        <p:txBody>
          <a:bodyPr/>
          <a:lstStyle/>
          <a:p>
            <a:pPr eaLnBrk="1" hangingPunct="1"/>
            <a:r>
              <a:rPr lang="en-US" altLang="en-US" sz="2400"/>
              <a:t>In exemplele prezentate nu apar restrictii de precedenta</a:t>
            </a:r>
          </a:p>
          <a:p>
            <a:pPr eaLnBrk="1" hangingPunct="1"/>
            <a:r>
              <a:rPr lang="en-US" altLang="en-US" sz="2400"/>
              <a:t>Planificarea FIFO nu e necesar cea mai potrivita </a:t>
            </a:r>
            <a:r>
              <a:rPr lang="en-US" altLang="en-US" sz="2400">
                <a:cs typeface="Arial" panose="020B0604020202020204" pitchFamily="34" charset="0"/>
              </a:rPr>
              <a:t>→</a:t>
            </a:r>
            <a:r>
              <a:rPr lang="en-US" altLang="en-US" sz="2400"/>
              <a:t>  alocare statica</a:t>
            </a:r>
          </a:p>
          <a:p>
            <a:pPr eaLnBrk="1" hangingPunct="1"/>
            <a:r>
              <a:rPr lang="en-US" altLang="en-US" sz="2400"/>
              <a:t>Alocarea dinamica e mai buna </a:t>
            </a:r>
            <a:r>
              <a:rPr lang="en-US" altLang="en-US" sz="2400">
                <a:cs typeface="Arial" panose="020B0604020202020204" pitchFamily="34" charset="0"/>
              </a:rPr>
              <a:t>→</a:t>
            </a:r>
            <a:r>
              <a:rPr lang="en-US" altLang="en-US" sz="2400"/>
              <a:t> mai ales cand </a:t>
            </a:r>
            <a:r>
              <a:rPr lang="en-US" altLang="en-US" sz="2400">
                <a:sym typeface="Symbol" panose="05050102010706020507" pitchFamily="18" charset="2"/>
              </a:rPr>
              <a:t> </a:t>
            </a:r>
            <a:r>
              <a:rPr lang="en-US" altLang="en-US" sz="2400"/>
              <a:t>procesoare specializate</a:t>
            </a:r>
          </a:p>
          <a:p>
            <a:pPr eaLnBrk="1" hangingPunct="1"/>
            <a:r>
              <a:rPr lang="en-US" altLang="en-US" sz="2400"/>
              <a:t>Programe de uz general </a:t>
            </a:r>
            <a:r>
              <a:rPr lang="en-US" altLang="en-US" sz="2400">
                <a:cs typeface="Arial" panose="020B0604020202020204" pitchFamily="34" charset="0"/>
              </a:rPr>
              <a:t>→</a:t>
            </a:r>
            <a:r>
              <a:rPr lang="en-US" altLang="en-US" sz="2400"/>
              <a:t> 10% paralelism</a:t>
            </a:r>
          </a:p>
          <a:p>
            <a:pPr eaLnBrk="1" hangingPunct="1"/>
            <a:r>
              <a:rPr lang="en-US" altLang="en-US" sz="2400"/>
              <a:t>Programe dedicate </a:t>
            </a:r>
            <a:r>
              <a:rPr lang="en-US" altLang="en-US" sz="2400">
                <a:cs typeface="Arial" panose="020B0604020202020204" pitchFamily="34" charset="0"/>
              </a:rPr>
              <a:t>→</a:t>
            </a:r>
            <a:r>
              <a:rPr lang="en-US" altLang="en-US" sz="2400"/>
              <a:t> 90% paralelism</a:t>
            </a:r>
          </a:p>
          <a:p>
            <a:pPr eaLnBrk="1" hangingPunct="1"/>
            <a:r>
              <a:rPr lang="en-US" altLang="en-US" sz="2400"/>
              <a:t>Dependenta de date </a:t>
            </a:r>
            <a:r>
              <a:rPr lang="en-US" altLang="en-US" sz="2400">
                <a:cs typeface="Arial" panose="020B0604020202020204" pitchFamily="34" charset="0"/>
              </a:rPr>
              <a:t>→ sincronizari in timp</a:t>
            </a:r>
          </a:p>
          <a:p>
            <a:pPr eaLnBrk="1" hangingPunct="1"/>
            <a:r>
              <a:rPr lang="en-US" altLang="en-US" sz="2400">
                <a:cs typeface="Arial" panose="020B0604020202020204" pitchFamily="34" charset="0"/>
              </a:rPr>
              <a:t>Eficienta MIMD depinde de:</a:t>
            </a:r>
          </a:p>
          <a:p>
            <a:pPr lvl="1" eaLnBrk="1" hangingPunct="1"/>
            <a:r>
              <a:rPr lang="en-US" altLang="en-US" sz="2000">
                <a:cs typeface="Arial" panose="020B0604020202020204" pitchFamily="34" charset="0"/>
              </a:rPr>
              <a:t>Eficienta algoritmilor de planificare</a:t>
            </a:r>
          </a:p>
          <a:p>
            <a:pPr lvl="1" eaLnBrk="1" hangingPunct="1"/>
            <a:r>
              <a:rPr lang="en-US" altLang="en-US" sz="2000">
                <a:cs typeface="Arial" panose="020B0604020202020204" pitchFamily="34" charset="0"/>
              </a:rPr>
              <a:t>Consumul de timp impus de precedenta de date</a:t>
            </a:r>
          </a:p>
          <a:p>
            <a:pPr eaLnBrk="1" hangingPunct="1"/>
            <a:r>
              <a:rPr lang="en-US" altLang="en-US" sz="2400"/>
              <a:t>Problema repartizarii pe procesoare </a:t>
            </a:r>
            <a:r>
              <a:rPr lang="en-US" altLang="en-US" sz="2400">
                <a:cs typeface="Arial" panose="020B0604020202020204" pitchFamily="34" charset="0"/>
              </a:rPr>
              <a:t>→ NP completa!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5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5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52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52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52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952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52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>
            <a:extLst>
              <a:ext uri="{FF2B5EF4-FFF2-40B4-BE49-F238E27FC236}">
                <a16:creationId xmlns:a16="http://schemas.microsoft.com/office/drawing/2014/main" id="{317B7898-0446-42B7-9F31-ED3BE238C2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Next?</a:t>
            </a:r>
          </a:p>
        </p:txBody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D24C68AE-F0FC-44B6-8E60-A5391FC4BB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3200" dirty="0"/>
              <a:t>Q &amp; A?</a:t>
            </a:r>
          </a:p>
          <a:p>
            <a:pPr eaLnBrk="1" hangingPunct="1"/>
            <a:endParaRPr lang="en-US" altLang="en-US" sz="3200" dirty="0"/>
          </a:p>
          <a:p>
            <a:pPr eaLnBrk="1" hangingPunct="1"/>
            <a:r>
              <a:rPr lang="en-US" altLang="en-US" sz="3200" dirty="0"/>
              <a:t>Next time:</a:t>
            </a:r>
          </a:p>
          <a:p>
            <a:pPr lvl="1" eaLnBrk="1" hangingPunct="1"/>
            <a:r>
              <a:rPr lang="en-US" altLang="en-US" sz="2800" dirty="0"/>
              <a:t>The Cell/B.E.:</a:t>
            </a:r>
          </a:p>
          <a:p>
            <a:pPr lvl="2" eaLnBrk="1" hangingPunct="1"/>
            <a:r>
              <a:rPr lang="en-US" altLang="en-US" sz="2400" dirty="0"/>
              <a:t>Motivation</a:t>
            </a:r>
          </a:p>
          <a:p>
            <a:pPr lvl="2" eaLnBrk="1" hangingPunct="1"/>
            <a:r>
              <a:rPr lang="en-US" altLang="en-US" sz="2400" dirty="0"/>
              <a:t>Architecture</a:t>
            </a:r>
          </a:p>
          <a:p>
            <a:pPr lvl="2" eaLnBrk="1" hangingPunct="1"/>
            <a:r>
              <a:rPr lang="en-US" altLang="en-US" sz="2400" dirty="0"/>
              <a:t>Programming</a:t>
            </a:r>
          </a:p>
          <a:p>
            <a:pPr lvl="2" eaLnBrk="1" hangingPunct="1"/>
            <a:r>
              <a:rPr lang="en-US" altLang="en-US" sz="2400" dirty="0"/>
              <a:t>Applications</a:t>
            </a:r>
          </a:p>
          <a:p>
            <a:pPr lvl="2" eaLnBrk="1" hangingPunct="1"/>
            <a:r>
              <a:rPr lang="en-US" altLang="en-US" sz="2400" dirty="0"/>
              <a:t>Performance</a:t>
            </a:r>
          </a:p>
          <a:p>
            <a:pPr lvl="2" eaLnBrk="1" hangingPunct="1"/>
            <a:r>
              <a:rPr lang="en-US" altLang="en-US" sz="2400" dirty="0"/>
              <a:t>Summary &amp; Conclusions</a:t>
            </a:r>
          </a:p>
          <a:p>
            <a:pPr lvl="2" eaLnBrk="1" hangingPunct="1"/>
            <a:r>
              <a:rPr lang="en-US" altLang="en-US" sz="2400" dirty="0"/>
              <a:t>Cell Resources &amp; Documentation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52278706-C919-4F96-B037-9580B17964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>
                <a:solidFill>
                  <a:schemeClr val="tx1"/>
                </a:solidFill>
              </a:rPr>
              <a:t>Computing and Communication Technologies Evolution: 1960-2020!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CB751841-1CF2-479D-B1B2-4D6C99201C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900" y="4183063"/>
            <a:ext cx="60483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latin typeface="Tahoma" panose="020B0604030504040204" pitchFamily="34" charset="0"/>
                <a:ea typeface="宋体" panose="02010600030101010101" pitchFamily="2" charset="-122"/>
              </a:rPr>
              <a:t>* Sputnik</a:t>
            </a:r>
            <a:endParaRPr lang="en-US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20" name="Line 4">
            <a:extLst>
              <a:ext uri="{FF2B5EF4-FFF2-40B4-BE49-F238E27FC236}">
                <a16:creationId xmlns:a16="http://schemas.microsoft.com/office/drawing/2014/main" id="{09831AC0-3F69-43D2-AC58-0AD7BF3879F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8163" y="1689100"/>
            <a:ext cx="1587" cy="3067050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1" name="Line 5">
            <a:extLst>
              <a:ext uri="{FF2B5EF4-FFF2-40B4-BE49-F238E27FC236}">
                <a16:creationId xmlns:a16="http://schemas.microsoft.com/office/drawing/2014/main" id="{711F6F02-2C06-4FC1-A2E1-089D039377A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6888" y="4756150"/>
            <a:ext cx="41275" cy="1588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2" name="Line 6">
            <a:extLst>
              <a:ext uri="{FF2B5EF4-FFF2-40B4-BE49-F238E27FC236}">
                <a16:creationId xmlns:a16="http://schemas.microsoft.com/office/drawing/2014/main" id="{1194AFF1-436B-4F58-B898-E0DC7E6C9A3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8163" y="4756150"/>
            <a:ext cx="1587" cy="46038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3" name="Line 7">
            <a:extLst>
              <a:ext uri="{FF2B5EF4-FFF2-40B4-BE49-F238E27FC236}">
                <a16:creationId xmlns:a16="http://schemas.microsoft.com/office/drawing/2014/main" id="{4BE105E6-1957-4FE3-8DE3-D39F965859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31938" y="4756150"/>
            <a:ext cx="3175" cy="46038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4" name="Line 8">
            <a:extLst>
              <a:ext uri="{FF2B5EF4-FFF2-40B4-BE49-F238E27FC236}">
                <a16:creationId xmlns:a16="http://schemas.microsoft.com/office/drawing/2014/main" id="{BBF03F39-DF55-4A44-8E09-4340122815C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25713" y="4756150"/>
            <a:ext cx="3175" cy="46038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5" name="Line 9">
            <a:extLst>
              <a:ext uri="{FF2B5EF4-FFF2-40B4-BE49-F238E27FC236}">
                <a16:creationId xmlns:a16="http://schemas.microsoft.com/office/drawing/2014/main" id="{036B190D-21EB-4B37-B6ED-559B91F54F5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21075" y="4756150"/>
            <a:ext cx="1588" cy="46038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6" name="Line 10">
            <a:extLst>
              <a:ext uri="{FF2B5EF4-FFF2-40B4-BE49-F238E27FC236}">
                <a16:creationId xmlns:a16="http://schemas.microsoft.com/office/drawing/2014/main" id="{C0662171-9911-427A-86E2-2A696D8C599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11675" y="4756150"/>
            <a:ext cx="3175" cy="46038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7" name="Line 11">
            <a:extLst>
              <a:ext uri="{FF2B5EF4-FFF2-40B4-BE49-F238E27FC236}">
                <a16:creationId xmlns:a16="http://schemas.microsoft.com/office/drawing/2014/main" id="{EC013711-F1F3-4CE6-8740-4BDE5372EA9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08625" y="4756150"/>
            <a:ext cx="1588" cy="46038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8" name="Line 12">
            <a:extLst>
              <a:ext uri="{FF2B5EF4-FFF2-40B4-BE49-F238E27FC236}">
                <a16:creationId xmlns:a16="http://schemas.microsoft.com/office/drawing/2014/main" id="{67776CCB-E3E1-4F53-A389-F18E97AC58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02400" y="4756150"/>
            <a:ext cx="1588" cy="46038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29" name="Line 13">
            <a:extLst>
              <a:ext uri="{FF2B5EF4-FFF2-40B4-BE49-F238E27FC236}">
                <a16:creationId xmlns:a16="http://schemas.microsoft.com/office/drawing/2014/main" id="{004E4A98-14E8-4CF7-BD86-B42E743C163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494588" y="4756150"/>
            <a:ext cx="1587" cy="46038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30" name="Rectangle 14">
            <a:extLst>
              <a:ext uri="{FF2B5EF4-FFF2-40B4-BE49-F238E27FC236}">
                <a16:creationId xmlns:a16="http://schemas.microsoft.com/office/drawing/2014/main" id="{27CAA4E3-ECD3-45B1-95B0-42ED2B786F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8" y="4883150"/>
            <a:ext cx="3937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31" name="Rectangle 15">
            <a:extLst>
              <a:ext uri="{FF2B5EF4-FFF2-40B4-BE49-F238E27FC236}">
                <a16:creationId xmlns:a16="http://schemas.microsoft.com/office/drawing/2014/main" id="{EDF104DB-08E2-4EA2-A4B3-12F897A2F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938" y="4883150"/>
            <a:ext cx="382587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32" name="Rectangle 16">
            <a:extLst>
              <a:ext uri="{FF2B5EF4-FFF2-40B4-BE49-F238E27FC236}">
                <a16:creationId xmlns:a16="http://schemas.microsoft.com/office/drawing/2014/main" id="{5260943B-05FD-47E0-AF88-41D1789356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125" y="4883150"/>
            <a:ext cx="5016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33" name="Rectangle 17">
            <a:extLst>
              <a:ext uri="{FF2B5EF4-FFF2-40B4-BE49-F238E27FC236}">
                <a16:creationId xmlns:a16="http://schemas.microsoft.com/office/drawing/2014/main" id="{18D49BE2-0749-46E0-8A33-DC8F99F38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950" y="4883150"/>
            <a:ext cx="392113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latin typeface="Univers" panose="020B0503020202020204" pitchFamily="34" charset="0"/>
                <a:ea typeface="宋体" panose="02010600030101010101" pitchFamily="2" charset="-122"/>
              </a:rPr>
              <a:t>1960</a:t>
            </a:r>
            <a:endParaRPr lang="en-US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34" name="Rectangle 18">
            <a:extLst>
              <a:ext uri="{FF2B5EF4-FFF2-40B4-BE49-F238E27FC236}">
                <a16:creationId xmlns:a16="http://schemas.microsoft.com/office/drawing/2014/main" id="{389F907A-1888-432E-B8DD-D463B97B4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84300" y="4883150"/>
            <a:ext cx="39211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35" name="Rectangle 19">
            <a:extLst>
              <a:ext uri="{FF2B5EF4-FFF2-40B4-BE49-F238E27FC236}">
                <a16:creationId xmlns:a16="http://schemas.microsoft.com/office/drawing/2014/main" id="{81652F24-E539-4652-87E4-E11ACFA216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900" y="4883150"/>
            <a:ext cx="5016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36" name="Rectangle 20">
            <a:extLst>
              <a:ext uri="{FF2B5EF4-FFF2-40B4-BE49-F238E27FC236}">
                <a16:creationId xmlns:a16="http://schemas.microsoft.com/office/drawing/2014/main" id="{2FFFB9F9-DC03-4642-84DA-4E26F2A26A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1900" y="4900613"/>
            <a:ext cx="3937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latin typeface="Univers" panose="020B0503020202020204" pitchFamily="34" charset="0"/>
                <a:ea typeface="宋体" panose="02010600030101010101" pitchFamily="2" charset="-122"/>
              </a:rPr>
              <a:t>1970</a:t>
            </a:r>
            <a:endParaRPr lang="en-US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37" name="Rectangle 21">
            <a:extLst>
              <a:ext uri="{FF2B5EF4-FFF2-40B4-BE49-F238E27FC236}">
                <a16:creationId xmlns:a16="http://schemas.microsoft.com/office/drawing/2014/main" id="{53C0A673-9017-4599-A7C9-E23CAADF3F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8075" y="4883150"/>
            <a:ext cx="3937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38" name="Rectangle 22">
            <a:extLst>
              <a:ext uri="{FF2B5EF4-FFF2-40B4-BE49-F238E27FC236}">
                <a16:creationId xmlns:a16="http://schemas.microsoft.com/office/drawing/2014/main" id="{349DC7F7-ECDC-4C25-85C2-0C0FF9318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8075" y="4883150"/>
            <a:ext cx="382588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39" name="Rectangle 23">
            <a:extLst>
              <a:ext uri="{FF2B5EF4-FFF2-40B4-BE49-F238E27FC236}">
                <a16:creationId xmlns:a16="http://schemas.microsoft.com/office/drawing/2014/main" id="{FA6C5E1B-9DAD-4F3E-ACF7-7A8908D37F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4883150"/>
            <a:ext cx="50006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40" name="Rectangle 24">
            <a:extLst>
              <a:ext uri="{FF2B5EF4-FFF2-40B4-BE49-F238E27FC236}">
                <a16:creationId xmlns:a16="http://schemas.microsoft.com/office/drawing/2014/main" id="{F3334615-1DB6-4BE0-89BB-4B331360DC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7263" y="4900613"/>
            <a:ext cx="3937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latin typeface="Univers" panose="020B0503020202020204" pitchFamily="34" charset="0"/>
                <a:ea typeface="宋体" panose="02010600030101010101" pitchFamily="2" charset="-122"/>
              </a:rPr>
              <a:t>1975</a:t>
            </a:r>
            <a:endParaRPr lang="en-US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41" name="Rectangle 25">
            <a:extLst>
              <a:ext uri="{FF2B5EF4-FFF2-40B4-BE49-F238E27FC236}">
                <a16:creationId xmlns:a16="http://schemas.microsoft.com/office/drawing/2014/main" id="{D4E939C3-8DAD-428B-9268-23221CF68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1850" y="4883150"/>
            <a:ext cx="39211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42" name="Rectangle 26">
            <a:extLst>
              <a:ext uri="{FF2B5EF4-FFF2-40B4-BE49-F238E27FC236}">
                <a16:creationId xmlns:a16="http://schemas.microsoft.com/office/drawing/2014/main" id="{2D0EE66B-C835-4DB0-A1E0-9A9C62085C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1850" y="4883150"/>
            <a:ext cx="382588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43" name="Rectangle 27">
            <a:extLst>
              <a:ext uri="{FF2B5EF4-FFF2-40B4-BE49-F238E27FC236}">
                <a16:creationId xmlns:a16="http://schemas.microsoft.com/office/drawing/2014/main" id="{4B5A0145-AE9F-4002-B758-08E9E06BA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038" y="4883150"/>
            <a:ext cx="50006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44" name="Rectangle 28">
            <a:extLst>
              <a:ext uri="{FF2B5EF4-FFF2-40B4-BE49-F238E27FC236}">
                <a16:creationId xmlns:a16="http://schemas.microsoft.com/office/drawing/2014/main" id="{D3B702D3-F4BD-4322-A56F-00211D510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1038" y="4900613"/>
            <a:ext cx="3937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latin typeface="Univers" panose="020B0503020202020204" pitchFamily="34" charset="0"/>
                <a:ea typeface="宋体" panose="02010600030101010101" pitchFamily="2" charset="-122"/>
              </a:rPr>
              <a:t>1980</a:t>
            </a:r>
            <a:endParaRPr lang="en-US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45" name="Rectangle 29">
            <a:extLst>
              <a:ext uri="{FF2B5EF4-FFF2-40B4-BE49-F238E27FC236}">
                <a16:creationId xmlns:a16="http://schemas.microsoft.com/office/drawing/2014/main" id="{5F333FC5-2263-4995-A6E8-4F59A2C8F8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038" y="4883150"/>
            <a:ext cx="392112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46" name="Rectangle 30">
            <a:extLst>
              <a:ext uri="{FF2B5EF4-FFF2-40B4-BE49-F238E27FC236}">
                <a16:creationId xmlns:a16="http://schemas.microsoft.com/office/drawing/2014/main" id="{DA5413E0-3F4F-42F8-A3A7-04088FED30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4038" y="4883150"/>
            <a:ext cx="379412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47" name="Rectangle 31">
            <a:extLst>
              <a:ext uri="{FF2B5EF4-FFF2-40B4-BE49-F238E27FC236}">
                <a16:creationId xmlns:a16="http://schemas.microsoft.com/office/drawing/2014/main" id="{D5F77471-6598-4FB9-B745-635055AAC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3225" y="4883150"/>
            <a:ext cx="5000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48" name="Rectangle 32">
            <a:extLst>
              <a:ext uri="{FF2B5EF4-FFF2-40B4-BE49-F238E27FC236}">
                <a16:creationId xmlns:a16="http://schemas.microsoft.com/office/drawing/2014/main" id="{DC3C7825-5559-4046-B571-81E400CABC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3225" y="4900613"/>
            <a:ext cx="3937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latin typeface="Univers" panose="020B0503020202020204" pitchFamily="34" charset="0"/>
                <a:ea typeface="宋体" panose="02010600030101010101" pitchFamily="2" charset="-122"/>
              </a:rPr>
              <a:t>1985</a:t>
            </a:r>
            <a:endParaRPr lang="en-US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49" name="Rectangle 33">
            <a:extLst>
              <a:ext uri="{FF2B5EF4-FFF2-40B4-BE49-F238E27FC236}">
                <a16:creationId xmlns:a16="http://schemas.microsoft.com/office/drawing/2014/main" id="{7040D8BF-2298-435A-9811-D58570E67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7813" y="4883150"/>
            <a:ext cx="3937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50" name="Rectangle 34">
            <a:extLst>
              <a:ext uri="{FF2B5EF4-FFF2-40B4-BE49-F238E27FC236}">
                <a16:creationId xmlns:a16="http://schemas.microsoft.com/office/drawing/2014/main" id="{587CD6F3-4B6C-4963-8389-EEB25E4367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7813" y="4883150"/>
            <a:ext cx="382587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51" name="Rectangle 35">
            <a:extLst>
              <a:ext uri="{FF2B5EF4-FFF2-40B4-BE49-F238E27FC236}">
                <a16:creationId xmlns:a16="http://schemas.microsoft.com/office/drawing/2014/main" id="{AA780E56-2DEC-4B58-A685-846BEC40C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000" y="4883150"/>
            <a:ext cx="500063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52" name="Rectangle 36">
            <a:extLst>
              <a:ext uri="{FF2B5EF4-FFF2-40B4-BE49-F238E27FC236}">
                <a16:creationId xmlns:a16="http://schemas.microsoft.com/office/drawing/2014/main" id="{E3E10A7C-45F9-4977-B8BF-3A4D9FCD74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7000" y="4900613"/>
            <a:ext cx="3937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latin typeface="Univers" panose="020B0503020202020204" pitchFamily="34" charset="0"/>
                <a:ea typeface="宋体" panose="02010600030101010101" pitchFamily="2" charset="-122"/>
              </a:rPr>
              <a:t>1990</a:t>
            </a:r>
            <a:endParaRPr lang="en-US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53" name="Rectangle 37">
            <a:extLst>
              <a:ext uri="{FF2B5EF4-FFF2-40B4-BE49-F238E27FC236}">
                <a16:creationId xmlns:a16="http://schemas.microsoft.com/office/drawing/2014/main" id="{9931F810-1AA8-4E66-9029-58F9BBC62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1588" y="4883150"/>
            <a:ext cx="393700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54" name="Rectangle 38">
            <a:extLst>
              <a:ext uri="{FF2B5EF4-FFF2-40B4-BE49-F238E27FC236}">
                <a16:creationId xmlns:a16="http://schemas.microsoft.com/office/drawing/2014/main" id="{4CBBBC9B-A603-478F-8952-98FFF0B6F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1588" y="4883150"/>
            <a:ext cx="382587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55" name="Rectangle 39">
            <a:extLst>
              <a:ext uri="{FF2B5EF4-FFF2-40B4-BE49-F238E27FC236}">
                <a16:creationId xmlns:a16="http://schemas.microsoft.com/office/drawing/2014/main" id="{715B5D78-4528-47EA-A860-E4CB7B0B3D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775" y="4883150"/>
            <a:ext cx="5016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56" name="Rectangle 40">
            <a:extLst>
              <a:ext uri="{FF2B5EF4-FFF2-40B4-BE49-F238E27FC236}">
                <a16:creationId xmlns:a16="http://schemas.microsoft.com/office/drawing/2014/main" id="{AAD054A1-31EC-4BE5-A56C-2A5D86142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00775" y="4900613"/>
            <a:ext cx="3937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latin typeface="Univers" panose="020B0503020202020204" pitchFamily="34" charset="0"/>
                <a:ea typeface="宋体" panose="02010600030101010101" pitchFamily="2" charset="-122"/>
              </a:rPr>
              <a:t>1995</a:t>
            </a:r>
            <a:endParaRPr lang="en-US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57" name="Rectangle 41">
            <a:extLst>
              <a:ext uri="{FF2B5EF4-FFF2-40B4-BE49-F238E27FC236}">
                <a16:creationId xmlns:a16="http://schemas.microsoft.com/office/drawing/2014/main" id="{C12DE55C-7A06-46C7-B0A4-D5613C9969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5363" y="4883150"/>
            <a:ext cx="392112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58" name="Rectangle 42">
            <a:extLst>
              <a:ext uri="{FF2B5EF4-FFF2-40B4-BE49-F238E27FC236}">
                <a16:creationId xmlns:a16="http://schemas.microsoft.com/office/drawing/2014/main" id="{1FC9EE50-2DE2-41AA-8CCF-46CF630C2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5363" y="4883150"/>
            <a:ext cx="382587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59" name="Rectangle 43">
            <a:extLst>
              <a:ext uri="{FF2B5EF4-FFF2-40B4-BE49-F238E27FC236}">
                <a16:creationId xmlns:a16="http://schemas.microsoft.com/office/drawing/2014/main" id="{7E656033-E048-49F6-9CAA-EC62C0BD4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4550" y="4883150"/>
            <a:ext cx="50165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60" name="Rectangle 44">
            <a:extLst>
              <a:ext uri="{FF2B5EF4-FFF2-40B4-BE49-F238E27FC236}">
                <a16:creationId xmlns:a16="http://schemas.microsoft.com/office/drawing/2014/main" id="{50D2E698-4117-4A71-9BD8-7FFBC0F6B0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4550" y="4900613"/>
            <a:ext cx="3937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latin typeface="Univers" panose="020B0503020202020204" pitchFamily="34" charset="0"/>
                <a:ea typeface="宋体" panose="02010600030101010101" pitchFamily="2" charset="-122"/>
              </a:rPr>
              <a:t>2000</a:t>
            </a:r>
            <a:endParaRPr lang="en-US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61" name="Rectangle 45">
            <a:extLst>
              <a:ext uri="{FF2B5EF4-FFF2-40B4-BE49-F238E27FC236}">
                <a16:creationId xmlns:a16="http://schemas.microsoft.com/office/drawing/2014/main" id="{125595EC-97A1-4D10-9F76-55802B403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2700" y="4276725"/>
            <a:ext cx="1049338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62" name="Rectangle 46">
            <a:extLst>
              <a:ext uri="{FF2B5EF4-FFF2-40B4-BE49-F238E27FC236}">
                <a16:creationId xmlns:a16="http://schemas.microsoft.com/office/drawing/2014/main" id="{733E137E-5341-46C9-A8E9-1E1DD4076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0175" y="4338638"/>
            <a:ext cx="722313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latin typeface="Tahoma" panose="020B0604030504040204" pitchFamily="34" charset="0"/>
                <a:ea typeface="宋体" panose="02010600030101010101" pitchFamily="2" charset="-122"/>
              </a:rPr>
              <a:t>* ARPANET</a:t>
            </a:r>
            <a:endParaRPr lang="en-US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63" name="Rectangle 47">
            <a:extLst>
              <a:ext uri="{FF2B5EF4-FFF2-40B4-BE49-F238E27FC236}">
                <a16:creationId xmlns:a16="http://schemas.microsoft.com/office/drawing/2014/main" id="{DDFA8C64-79C3-47E9-B727-C230324B1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7338" y="3984625"/>
            <a:ext cx="7556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64" name="Rectangle 48">
            <a:extLst>
              <a:ext uri="{FF2B5EF4-FFF2-40B4-BE49-F238E27FC236}">
                <a16:creationId xmlns:a16="http://schemas.microsoft.com/office/drawing/2014/main" id="{C6342660-E13D-4FA9-9627-99F7AEBDE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3225" y="4046538"/>
            <a:ext cx="468313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latin typeface="Tahoma" panose="020B0604030504040204" pitchFamily="34" charset="0"/>
                <a:ea typeface="宋体" panose="02010600030101010101" pitchFamily="2" charset="-122"/>
              </a:rPr>
              <a:t>* Email</a:t>
            </a:r>
            <a:endParaRPr lang="en-US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65" name="Rectangle 49">
            <a:extLst>
              <a:ext uri="{FF2B5EF4-FFF2-40B4-BE49-F238E27FC236}">
                <a16:creationId xmlns:a16="http://schemas.microsoft.com/office/drawing/2014/main" id="{24702071-35B0-45A0-8F76-73DEDD7261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9838" y="3857625"/>
            <a:ext cx="982662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66" name="Rectangle 50">
            <a:extLst>
              <a:ext uri="{FF2B5EF4-FFF2-40B4-BE49-F238E27FC236}">
                <a16:creationId xmlns:a16="http://schemas.microsoft.com/office/drawing/2014/main" id="{5624BC96-948A-4DB2-9F86-E435BA00B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51125" y="3919538"/>
            <a:ext cx="6699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latin typeface="Tahoma" panose="020B0604030504040204" pitchFamily="34" charset="0"/>
                <a:ea typeface="宋体" panose="02010600030101010101" pitchFamily="2" charset="-122"/>
              </a:rPr>
              <a:t>* Ethernet</a:t>
            </a:r>
            <a:endParaRPr lang="en-US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67" name="Rectangle 51">
            <a:extLst>
              <a:ext uri="{FF2B5EF4-FFF2-40B4-BE49-F238E27FC236}">
                <a16:creationId xmlns:a16="http://schemas.microsoft.com/office/drawing/2014/main" id="{B443ECEC-DEC5-4EAC-A620-F6DD4BCBC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8250" y="3773488"/>
            <a:ext cx="86360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68" name="Rectangle 52">
            <a:extLst>
              <a:ext uri="{FF2B5EF4-FFF2-40B4-BE49-F238E27FC236}">
                <a16:creationId xmlns:a16="http://schemas.microsoft.com/office/drawing/2014/main" id="{4697596A-D555-46FE-9750-9703394443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8038" y="3759200"/>
            <a:ext cx="58261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latin typeface="Tahoma" panose="020B0604030504040204" pitchFamily="34" charset="0"/>
                <a:ea typeface="宋体" panose="02010600030101010101" pitchFamily="2" charset="-122"/>
              </a:rPr>
              <a:t>* TCP/IP</a:t>
            </a:r>
            <a:endParaRPr lang="en-US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69" name="Rectangle 53">
            <a:extLst>
              <a:ext uri="{FF2B5EF4-FFF2-40B4-BE49-F238E27FC236}">
                <a16:creationId xmlns:a16="http://schemas.microsoft.com/office/drawing/2014/main" id="{67A804AF-EFCF-4324-B4FD-488A0EB6F9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51350" y="3560763"/>
            <a:ext cx="7048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70" name="Rectangle 54">
            <a:extLst>
              <a:ext uri="{FF2B5EF4-FFF2-40B4-BE49-F238E27FC236}">
                <a16:creationId xmlns:a16="http://schemas.microsoft.com/office/drawing/2014/main" id="{B6BE8C2A-7BA9-430E-B652-1BF6354AD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8825" y="3622675"/>
            <a:ext cx="40798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solidFill>
                  <a:schemeClr val="accent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* IETF</a:t>
            </a:r>
            <a:endParaRPr lang="en-US" altLang="en-US" sz="2400" b="1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71" name="Rectangle 55">
            <a:extLst>
              <a:ext uri="{FF2B5EF4-FFF2-40B4-BE49-F238E27FC236}">
                <a16:creationId xmlns:a16="http://schemas.microsoft.com/office/drawing/2014/main" id="{37A1A3C4-E547-45CD-882B-2F718628C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4175125"/>
            <a:ext cx="1233488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72" name="Rectangle 56">
            <a:extLst>
              <a:ext uri="{FF2B5EF4-FFF2-40B4-BE49-F238E27FC236}">
                <a16:creationId xmlns:a16="http://schemas.microsoft.com/office/drawing/2014/main" id="{7413FBC4-CD8F-459F-B16A-C97AC52F26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375" y="4237038"/>
            <a:ext cx="900113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latin typeface="Tahoma" panose="020B0604030504040204" pitchFamily="34" charset="0"/>
                <a:ea typeface="宋体" panose="02010600030101010101" pitchFamily="2" charset="-122"/>
              </a:rPr>
              <a:t>* Internet Era</a:t>
            </a:r>
            <a:endParaRPr lang="en-US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73" name="Rectangle 57">
            <a:extLst>
              <a:ext uri="{FF2B5EF4-FFF2-40B4-BE49-F238E27FC236}">
                <a16:creationId xmlns:a16="http://schemas.microsoft.com/office/drawing/2014/main" id="{9BB60EB0-63BC-4D9D-9B0D-6D1490762D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725" y="4175125"/>
            <a:ext cx="1093788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74" name="Rectangle 58">
            <a:extLst>
              <a:ext uri="{FF2B5EF4-FFF2-40B4-BE49-F238E27FC236}">
                <a16:creationId xmlns:a16="http://schemas.microsoft.com/office/drawing/2014/main" id="{4AC6343B-719A-404D-B5EA-7252EA0F9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10200" y="4237038"/>
            <a:ext cx="754063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latin typeface="Tahoma" panose="020B0604030504040204" pitchFamily="34" charset="0"/>
                <a:ea typeface="宋体" panose="02010600030101010101" pitchFamily="2" charset="-122"/>
              </a:rPr>
              <a:t>* WWW Era</a:t>
            </a:r>
            <a:endParaRPr lang="en-US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75" name="Rectangle 59">
            <a:extLst>
              <a:ext uri="{FF2B5EF4-FFF2-40B4-BE49-F238E27FC236}">
                <a16:creationId xmlns:a16="http://schemas.microsoft.com/office/drawing/2014/main" id="{0928150D-3DE6-4EDF-B14E-3A7A0D9AB9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0738" y="3879850"/>
            <a:ext cx="852487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76" name="Rectangle 60">
            <a:extLst>
              <a:ext uri="{FF2B5EF4-FFF2-40B4-BE49-F238E27FC236}">
                <a16:creationId xmlns:a16="http://schemas.microsoft.com/office/drawing/2014/main" id="{2C3816B2-2471-4561-BB9A-717781A2E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8213" y="3940175"/>
            <a:ext cx="55403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latin typeface="Tahoma" panose="020B0604030504040204" pitchFamily="34" charset="0"/>
                <a:ea typeface="宋体" panose="02010600030101010101" pitchFamily="2" charset="-122"/>
              </a:rPr>
              <a:t>* Mosaic</a:t>
            </a:r>
            <a:endParaRPr lang="en-US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77" name="Rectangle 61">
            <a:extLst>
              <a:ext uri="{FF2B5EF4-FFF2-40B4-BE49-F238E27FC236}">
                <a16:creationId xmlns:a16="http://schemas.microsoft.com/office/drawing/2014/main" id="{6FCB5061-9DE9-49EA-AC9E-62AFA720E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9613" y="4175125"/>
            <a:ext cx="671512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78" name="Rectangle 62">
            <a:extLst>
              <a:ext uri="{FF2B5EF4-FFF2-40B4-BE49-F238E27FC236}">
                <a16:creationId xmlns:a16="http://schemas.microsoft.com/office/drawing/2014/main" id="{FCF265A7-B553-4E2B-9021-6B1654B02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77088" y="4237038"/>
            <a:ext cx="3905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latin typeface="Tahoma" panose="020B0604030504040204" pitchFamily="34" charset="0"/>
                <a:ea typeface="宋体" panose="02010600030101010101" pitchFamily="2" charset="-122"/>
              </a:rPr>
              <a:t>* XML</a:t>
            </a:r>
            <a:endParaRPr lang="en-US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79" name="Rectangle 63">
            <a:extLst>
              <a:ext uri="{FF2B5EF4-FFF2-40B4-BE49-F238E27FC236}">
                <a16:creationId xmlns:a16="http://schemas.microsoft.com/office/drawing/2014/main" id="{FF97E85F-CB15-402F-9D7B-59F654A3D5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6963" y="2690813"/>
            <a:ext cx="11747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80" name="Rectangle 64">
            <a:extLst>
              <a:ext uri="{FF2B5EF4-FFF2-40B4-BE49-F238E27FC236}">
                <a16:creationId xmlns:a16="http://schemas.microsoft.com/office/drawing/2014/main" id="{2C032466-0840-47E2-A0DF-87EE14D3D0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2850" y="2752725"/>
            <a:ext cx="1174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solidFill>
                  <a:schemeClr val="accent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* </a:t>
            </a:r>
            <a:endParaRPr lang="en-US" altLang="en-US" sz="2400" b="1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81" name="Rectangle 65">
            <a:extLst>
              <a:ext uri="{FF2B5EF4-FFF2-40B4-BE49-F238E27FC236}">
                <a16:creationId xmlns:a16="http://schemas.microsoft.com/office/drawing/2014/main" id="{7E8F95AB-F693-4962-A6F8-1E3C98553D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2550" y="2752725"/>
            <a:ext cx="722313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solidFill>
                  <a:schemeClr val="accent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PC Clusters</a:t>
            </a:r>
            <a:endParaRPr lang="en-US" altLang="en-US" sz="2400" b="1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82" name="Rectangle 66">
            <a:extLst>
              <a:ext uri="{FF2B5EF4-FFF2-40B4-BE49-F238E27FC236}">
                <a16:creationId xmlns:a16="http://schemas.microsoft.com/office/drawing/2014/main" id="{CF0BE64F-5018-42F8-8A6B-6C7889B406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3000" y="2887663"/>
            <a:ext cx="80963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solidFill>
                  <a:schemeClr val="accent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*</a:t>
            </a:r>
            <a:endParaRPr lang="en-US" altLang="en-US" sz="2400" b="1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83" name="Rectangle 67">
            <a:extLst>
              <a:ext uri="{FF2B5EF4-FFF2-40B4-BE49-F238E27FC236}">
                <a16:creationId xmlns:a16="http://schemas.microsoft.com/office/drawing/2014/main" id="{C12650EE-A363-4C86-9E0C-488215393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2700" y="2887663"/>
            <a:ext cx="354013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solidFill>
                  <a:schemeClr val="accent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Crays</a:t>
            </a:r>
            <a:endParaRPr lang="en-US" altLang="en-US" sz="2400" b="1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84" name="Rectangle 68">
            <a:extLst>
              <a:ext uri="{FF2B5EF4-FFF2-40B4-BE49-F238E27FC236}">
                <a16:creationId xmlns:a16="http://schemas.microsoft.com/office/drawing/2014/main" id="{8C17462C-64DE-40E9-B893-30173FD92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8188" y="2847975"/>
            <a:ext cx="7493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85" name="Rectangle 69">
            <a:extLst>
              <a:ext uri="{FF2B5EF4-FFF2-40B4-BE49-F238E27FC236}">
                <a16:creationId xmlns:a16="http://schemas.microsoft.com/office/drawing/2014/main" id="{63E53274-0BDF-468C-8732-4817821E1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65663" y="2909888"/>
            <a:ext cx="8096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solidFill>
                  <a:schemeClr val="accent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*</a:t>
            </a:r>
            <a:endParaRPr lang="en-US" altLang="en-US" sz="2400" b="1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86" name="Rectangle 70">
            <a:extLst>
              <a:ext uri="{FF2B5EF4-FFF2-40B4-BE49-F238E27FC236}">
                <a16:creationId xmlns:a16="http://schemas.microsoft.com/office/drawing/2014/main" id="{2805D2DC-8CF2-4B90-9649-81564AB70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3775" y="2909888"/>
            <a:ext cx="3460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solidFill>
                  <a:schemeClr val="accent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MPPs</a:t>
            </a:r>
            <a:endParaRPr lang="en-US" altLang="en-US" sz="2400" b="1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87" name="Rectangle 71">
            <a:extLst>
              <a:ext uri="{FF2B5EF4-FFF2-40B4-BE49-F238E27FC236}">
                <a16:creationId xmlns:a16="http://schemas.microsoft.com/office/drawing/2014/main" id="{49043BE7-FB83-49F8-8E09-FC1DCF070A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0375" y="2401888"/>
            <a:ext cx="1195388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88" name="Rectangle 72">
            <a:extLst>
              <a:ext uri="{FF2B5EF4-FFF2-40B4-BE49-F238E27FC236}">
                <a16:creationId xmlns:a16="http://schemas.microsoft.com/office/drawing/2014/main" id="{08AAF1A9-07A2-4E1B-8168-BD57369D14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3" y="2463800"/>
            <a:ext cx="1174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latin typeface="Tahoma" panose="020B0604030504040204" pitchFamily="34" charset="0"/>
                <a:ea typeface="宋体" panose="02010600030101010101" pitchFamily="2" charset="-122"/>
              </a:rPr>
              <a:t>* </a:t>
            </a:r>
            <a:endParaRPr lang="en-US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89" name="Rectangle 73">
            <a:extLst>
              <a:ext uri="{FF2B5EF4-FFF2-40B4-BE49-F238E27FC236}">
                <a16:creationId xmlns:a16="http://schemas.microsoft.com/office/drawing/2014/main" id="{100A7A2B-167C-4CD9-919F-FAC3895BF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963" y="2463800"/>
            <a:ext cx="75088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solidFill>
                  <a:schemeClr val="accent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Mainframes</a:t>
            </a:r>
            <a:endParaRPr lang="en-US" altLang="en-US" sz="2400" b="1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90" name="Rectangle 74">
            <a:extLst>
              <a:ext uri="{FF2B5EF4-FFF2-40B4-BE49-F238E27FC236}">
                <a16:creationId xmlns:a16="http://schemas.microsoft.com/office/drawing/2014/main" id="{70702E7E-9E74-4541-982D-A0E46C7230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963" y="2657475"/>
            <a:ext cx="822325" cy="111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91" name="Rectangle 75">
            <a:extLst>
              <a:ext uri="{FF2B5EF4-FFF2-40B4-BE49-F238E27FC236}">
                <a16:creationId xmlns:a16="http://schemas.microsoft.com/office/drawing/2014/main" id="{2B4E7D71-B979-4F40-A8BB-DF3877515F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3363" y="3879850"/>
            <a:ext cx="782637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92" name="Rectangle 76">
            <a:extLst>
              <a:ext uri="{FF2B5EF4-FFF2-40B4-BE49-F238E27FC236}">
                <a16:creationId xmlns:a16="http://schemas.microsoft.com/office/drawing/2014/main" id="{E39FEF1B-E7EC-4285-820A-6A8F463EE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50" y="3940175"/>
            <a:ext cx="477838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latin typeface="Tahoma" panose="020B0604030504040204" pitchFamily="34" charset="0"/>
                <a:ea typeface="宋体" panose="02010600030101010101" pitchFamily="2" charset="-122"/>
              </a:rPr>
              <a:t>* HTML</a:t>
            </a:r>
            <a:endParaRPr lang="en-US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93" name="Rectangle 77">
            <a:extLst>
              <a:ext uri="{FF2B5EF4-FFF2-40B4-BE49-F238E27FC236}">
                <a16:creationId xmlns:a16="http://schemas.microsoft.com/office/drawing/2014/main" id="{4B1C9E5C-43B4-4B4F-8634-0BF606AC6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1100" y="3644900"/>
            <a:ext cx="7048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94" name="Rectangle 78">
            <a:extLst>
              <a:ext uri="{FF2B5EF4-FFF2-40B4-BE49-F238E27FC236}">
                <a16:creationId xmlns:a16="http://schemas.microsoft.com/office/drawing/2014/main" id="{8D9FB60C-6B9F-4F12-84B7-138851C57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6988" y="3706813"/>
            <a:ext cx="4127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latin typeface="Tahoma" panose="020B0604030504040204" pitchFamily="34" charset="0"/>
                <a:ea typeface="宋体" panose="02010600030101010101" pitchFamily="2" charset="-122"/>
              </a:rPr>
              <a:t>* W3C</a:t>
            </a:r>
            <a:endParaRPr lang="en-US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95" name="Rectangle 79">
            <a:extLst>
              <a:ext uri="{FF2B5EF4-FFF2-40B4-BE49-F238E27FC236}">
                <a16:creationId xmlns:a16="http://schemas.microsoft.com/office/drawing/2014/main" id="{974CF00D-C292-4F1B-AEDD-6832ABDF99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8625" y="2184400"/>
            <a:ext cx="639763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296" name="Rectangle 80">
            <a:extLst>
              <a:ext uri="{FF2B5EF4-FFF2-40B4-BE49-F238E27FC236}">
                <a16:creationId xmlns:a16="http://schemas.microsoft.com/office/drawing/2014/main" id="{70FCF4D7-C427-476C-8189-65A14DA549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94513" y="2244725"/>
            <a:ext cx="1174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solidFill>
                  <a:schemeClr val="accent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* </a:t>
            </a:r>
            <a:endParaRPr lang="en-US" altLang="en-US" sz="2400" b="1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97" name="Rectangle 81">
            <a:extLst>
              <a:ext uri="{FF2B5EF4-FFF2-40B4-BE49-F238E27FC236}">
                <a16:creationId xmlns:a16="http://schemas.microsoft.com/office/drawing/2014/main" id="{93731CCF-FBCF-49EF-A361-AB2E1D41AA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4213" y="2244725"/>
            <a:ext cx="24923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solidFill>
                  <a:schemeClr val="accent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P2P</a:t>
            </a:r>
            <a:endParaRPr lang="en-US" altLang="en-US" sz="2400" b="1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98" name="Line 82">
            <a:extLst>
              <a:ext uri="{FF2B5EF4-FFF2-40B4-BE49-F238E27FC236}">
                <a16:creationId xmlns:a16="http://schemas.microsoft.com/office/drawing/2014/main" id="{70827802-431E-4D43-B04A-9F40D98F4D93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5800" y="2444750"/>
            <a:ext cx="261938" cy="1588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299" name="Rectangle 83">
            <a:extLst>
              <a:ext uri="{FF2B5EF4-FFF2-40B4-BE49-F238E27FC236}">
                <a16:creationId xmlns:a16="http://schemas.microsoft.com/office/drawing/2014/main" id="{35B67859-FA76-4D0F-B7BF-6A83F0FA4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4213" y="2439988"/>
            <a:ext cx="266700" cy="1111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300" name="Rectangle 84">
            <a:extLst>
              <a:ext uri="{FF2B5EF4-FFF2-40B4-BE49-F238E27FC236}">
                <a16:creationId xmlns:a16="http://schemas.microsoft.com/office/drawing/2014/main" id="{0AE10042-58A6-4F6A-A7E3-A18FB8D7BB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83413" y="2541588"/>
            <a:ext cx="11588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solidFill>
                  <a:schemeClr val="accent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* </a:t>
            </a:r>
            <a:endParaRPr lang="en-US" altLang="en-US" sz="2400" b="1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01" name="Rectangle 85">
            <a:extLst>
              <a:ext uri="{FF2B5EF4-FFF2-40B4-BE49-F238E27FC236}">
                <a16:creationId xmlns:a16="http://schemas.microsoft.com/office/drawing/2014/main" id="{29767C48-4492-432D-9850-D610846D5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525" y="2541588"/>
            <a:ext cx="3333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solidFill>
                  <a:schemeClr val="accent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Grids</a:t>
            </a:r>
            <a:endParaRPr lang="en-US" altLang="en-US" sz="2400" b="1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02" name="Rectangle 86">
            <a:extLst>
              <a:ext uri="{FF2B5EF4-FFF2-40B4-BE49-F238E27FC236}">
                <a16:creationId xmlns:a16="http://schemas.microsoft.com/office/drawing/2014/main" id="{0D590E8B-8EF2-4FC1-9A6F-75AC3ED16C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1525" y="2735263"/>
            <a:ext cx="365125" cy="11112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303" name="Rectangle 87">
            <a:extLst>
              <a:ext uri="{FF2B5EF4-FFF2-40B4-BE49-F238E27FC236}">
                <a16:creationId xmlns:a16="http://schemas.microsoft.com/office/drawing/2014/main" id="{20C3568A-13D7-48AD-B529-DD5858D7F7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113" y="3016250"/>
            <a:ext cx="11588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solidFill>
                  <a:schemeClr val="accent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* </a:t>
            </a:r>
            <a:endParaRPr lang="en-US" altLang="en-US" sz="2400" b="1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04" name="Rectangle 88">
            <a:extLst>
              <a:ext uri="{FF2B5EF4-FFF2-40B4-BE49-F238E27FC236}">
                <a16:creationId xmlns:a16="http://schemas.microsoft.com/office/drawing/2014/main" id="{CBAC0E6C-0B21-40EC-9308-1FE4A5CC84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9225" y="3016250"/>
            <a:ext cx="1230313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solidFill>
                  <a:schemeClr val="accent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XEROX PARC worm</a:t>
            </a:r>
            <a:endParaRPr lang="en-US" altLang="en-US" sz="2400" b="1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05" name="Rectangle 89">
            <a:extLst>
              <a:ext uri="{FF2B5EF4-FFF2-40B4-BE49-F238E27FC236}">
                <a16:creationId xmlns:a16="http://schemas.microsoft.com/office/drawing/2014/main" id="{63A78667-BE7A-4614-8ED4-BAF71047A4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3200400"/>
            <a:ext cx="1374775" cy="111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306" name="Rectangle 90">
            <a:extLst>
              <a:ext uri="{FF2B5EF4-FFF2-40B4-BE49-F238E27FC236}">
                <a16:creationId xmlns:a16="http://schemas.microsoft.com/office/drawing/2014/main" id="{151F8626-E958-4757-B4F1-E4F995FFD2D9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-73819" y="2561432"/>
            <a:ext cx="80803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latin typeface="Tahoma" panose="020B0604030504040204" pitchFamily="34" charset="0"/>
                <a:ea typeface="宋体" panose="02010600030101010101" pitchFamily="2" charset="-122"/>
              </a:rPr>
              <a:t>COMPUTING</a:t>
            </a:r>
            <a:endParaRPr lang="en-US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07" name="Line 91">
            <a:extLst>
              <a:ext uri="{FF2B5EF4-FFF2-40B4-BE49-F238E27FC236}">
                <a16:creationId xmlns:a16="http://schemas.microsoft.com/office/drawing/2014/main" id="{54513A8B-EA08-4B26-B915-619A0208353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9738" y="2062163"/>
            <a:ext cx="1587" cy="979487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08" name="Rectangle 92">
            <a:extLst>
              <a:ext uri="{FF2B5EF4-FFF2-40B4-BE49-F238E27FC236}">
                <a16:creationId xmlns:a16="http://schemas.microsoft.com/office/drawing/2014/main" id="{513B2B06-7740-4C18-BFC7-47305B90BB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6563" y="2060575"/>
            <a:ext cx="9525" cy="985838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309" name="Rectangle 93">
            <a:extLst>
              <a:ext uri="{FF2B5EF4-FFF2-40B4-BE49-F238E27FC236}">
                <a16:creationId xmlns:a16="http://schemas.microsoft.com/office/drawing/2014/main" id="{11BAB042-C3DF-4348-AAC8-2667D91DD91B}"/>
              </a:ext>
            </a:extLst>
          </p:cNvPr>
          <p:cNvSpPr>
            <a:spLocks noChangeArrowheads="1"/>
          </p:cNvSpPr>
          <p:nvPr/>
        </p:nvSpPr>
        <p:spPr bwMode="auto">
          <a:xfrm rot="-5400000">
            <a:off x="-192881" y="3912394"/>
            <a:ext cx="99536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latin typeface="Tahoma" panose="020B0604030504040204" pitchFamily="34" charset="0"/>
                <a:ea typeface="宋体" panose="02010600030101010101" pitchFamily="2" charset="-122"/>
              </a:rPr>
              <a:t>Communication</a:t>
            </a:r>
            <a:endParaRPr lang="en-US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10" name="Rectangle 94">
            <a:extLst>
              <a:ext uri="{FF2B5EF4-FFF2-40B4-BE49-F238E27FC236}">
                <a16:creationId xmlns:a16="http://schemas.microsoft.com/office/drawing/2014/main" id="{23919CF7-8073-40CC-9CB3-297D63F114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86613" y="3879850"/>
            <a:ext cx="1323975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311" name="Rectangle 95">
            <a:extLst>
              <a:ext uri="{FF2B5EF4-FFF2-40B4-BE49-F238E27FC236}">
                <a16:creationId xmlns:a16="http://schemas.microsoft.com/office/drawing/2014/main" id="{5DD171EA-AD58-4369-A5DD-09FF0E9EE5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4088" y="3940175"/>
            <a:ext cx="973137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latin typeface="Tahoma" panose="020B0604030504040204" pitchFamily="34" charset="0"/>
                <a:ea typeface="宋体" panose="02010600030101010101" pitchFamily="2" charset="-122"/>
              </a:rPr>
              <a:t>* Web Services</a:t>
            </a:r>
            <a:endParaRPr lang="en-US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12" name="Line 96">
            <a:extLst>
              <a:ext uri="{FF2B5EF4-FFF2-40B4-BE49-F238E27FC236}">
                <a16:creationId xmlns:a16="http://schemas.microsoft.com/office/drawing/2014/main" id="{1DA5CE79-6592-4EAD-9DD1-410382ED1A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93713" y="4724400"/>
            <a:ext cx="8497887" cy="31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13" name="Rectangle 97">
            <a:extLst>
              <a:ext uri="{FF2B5EF4-FFF2-40B4-BE49-F238E27FC236}">
                <a16:creationId xmlns:a16="http://schemas.microsoft.com/office/drawing/2014/main" id="{13B72A63-9617-4F6C-A788-083FACD29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4950" y="2395538"/>
            <a:ext cx="14065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314" name="Rectangle 98">
            <a:extLst>
              <a:ext uri="{FF2B5EF4-FFF2-40B4-BE49-F238E27FC236}">
                <a16:creationId xmlns:a16="http://schemas.microsoft.com/office/drawing/2014/main" id="{48ADC7CF-F6E8-4C43-B1B1-B38D32909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0838" y="2457450"/>
            <a:ext cx="1174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solidFill>
                  <a:schemeClr val="accent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* </a:t>
            </a:r>
            <a:endParaRPr lang="en-US" altLang="en-US" sz="2400" b="1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15" name="Rectangle 99">
            <a:extLst>
              <a:ext uri="{FF2B5EF4-FFF2-40B4-BE49-F238E27FC236}">
                <a16:creationId xmlns:a16="http://schemas.microsoft.com/office/drawing/2014/main" id="{4CE73342-C880-4DC2-A1EF-74A4093BF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0538" y="2382838"/>
            <a:ext cx="94456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solidFill>
                  <a:schemeClr val="accent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Minicomputers</a:t>
            </a:r>
            <a:endParaRPr lang="en-US" altLang="en-US" sz="2400" b="1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16" name="Rectangle 100">
            <a:extLst>
              <a:ext uri="{FF2B5EF4-FFF2-40B4-BE49-F238E27FC236}">
                <a16:creationId xmlns:a16="http://schemas.microsoft.com/office/drawing/2014/main" id="{BA37475F-AAAB-4BA5-B592-27D0BED78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0900" y="2395538"/>
            <a:ext cx="631825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317" name="Rectangle 101">
            <a:extLst>
              <a:ext uri="{FF2B5EF4-FFF2-40B4-BE49-F238E27FC236}">
                <a16:creationId xmlns:a16="http://schemas.microsoft.com/office/drawing/2014/main" id="{D9E83D40-110B-440E-8B28-31E3DCF33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08375" y="2457450"/>
            <a:ext cx="1174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solidFill>
                  <a:schemeClr val="accent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* </a:t>
            </a:r>
            <a:endParaRPr lang="en-US" altLang="en-US" sz="2400" b="1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18" name="Rectangle 102">
            <a:extLst>
              <a:ext uri="{FF2B5EF4-FFF2-40B4-BE49-F238E27FC236}">
                <a16:creationId xmlns:a16="http://schemas.microsoft.com/office/drawing/2014/main" id="{42AA12CB-6125-421C-974F-98B2CC58FA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6488" y="2457450"/>
            <a:ext cx="23336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solidFill>
                  <a:schemeClr val="accent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PCs</a:t>
            </a:r>
            <a:endParaRPr lang="en-US" altLang="en-US" sz="2400" b="1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19" name="Rectangle 103">
            <a:extLst>
              <a:ext uri="{FF2B5EF4-FFF2-40B4-BE49-F238E27FC236}">
                <a16:creationId xmlns:a16="http://schemas.microsoft.com/office/drawing/2014/main" id="{286570D1-1220-45AA-A312-7343672F3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3050" y="2903538"/>
            <a:ext cx="122555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320" name="Rectangle 104">
            <a:extLst>
              <a:ext uri="{FF2B5EF4-FFF2-40B4-BE49-F238E27FC236}">
                <a16:creationId xmlns:a16="http://schemas.microsoft.com/office/drawing/2014/main" id="{A4215B6A-69E0-4EE6-BD94-17A8470DC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0525" y="2965450"/>
            <a:ext cx="119063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solidFill>
                  <a:schemeClr val="accent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* </a:t>
            </a:r>
            <a:endParaRPr lang="en-US" altLang="en-US" sz="2400" b="1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21" name="Rectangle 105">
            <a:extLst>
              <a:ext uri="{FF2B5EF4-FFF2-40B4-BE49-F238E27FC236}">
                <a16:creationId xmlns:a16="http://schemas.microsoft.com/office/drawing/2014/main" id="{BCC90DEC-C004-4BA6-8DDB-A68F4AB4D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8638" y="2965450"/>
            <a:ext cx="7651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solidFill>
                  <a:schemeClr val="accent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WS Clusters</a:t>
            </a:r>
            <a:endParaRPr lang="en-US" altLang="en-US" sz="2400" b="1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22" name="Rectangle 106">
            <a:extLst>
              <a:ext uri="{FF2B5EF4-FFF2-40B4-BE49-F238E27FC236}">
                <a16:creationId xmlns:a16="http://schemas.microsoft.com/office/drawing/2014/main" id="{7F6641C8-B9F7-47A8-BA37-BB90A64769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8638" y="3159125"/>
            <a:ext cx="854075" cy="11113"/>
          </a:xfrm>
          <a:prstGeom prst="rect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323" name="Rectangle 107">
            <a:extLst>
              <a:ext uri="{FF2B5EF4-FFF2-40B4-BE49-F238E27FC236}">
                <a16:creationId xmlns:a16="http://schemas.microsoft.com/office/drawing/2014/main" id="{1641137E-A4D0-43B3-BAEB-BE6787BE33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588" y="2289175"/>
            <a:ext cx="741362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324" name="Rectangle 108">
            <a:extLst>
              <a:ext uri="{FF2B5EF4-FFF2-40B4-BE49-F238E27FC236}">
                <a16:creationId xmlns:a16="http://schemas.microsoft.com/office/drawing/2014/main" id="{F490BCBD-182E-487F-97C8-5269CDAF1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2063" y="2351088"/>
            <a:ext cx="1174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solidFill>
                  <a:schemeClr val="accent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* </a:t>
            </a:r>
            <a:endParaRPr lang="en-US" altLang="en-US" sz="2400" b="1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25" name="Rectangle 109">
            <a:extLst>
              <a:ext uri="{FF2B5EF4-FFF2-40B4-BE49-F238E27FC236}">
                <a16:creationId xmlns:a16="http://schemas.microsoft.com/office/drawing/2014/main" id="{539BDF7E-38AB-440B-8460-AD8E259702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0175" y="2351088"/>
            <a:ext cx="334963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solidFill>
                  <a:schemeClr val="accent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PDAs</a:t>
            </a:r>
            <a:endParaRPr lang="en-US" altLang="en-US" sz="2400" b="1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26" name="Rectangle 110">
            <a:extLst>
              <a:ext uri="{FF2B5EF4-FFF2-40B4-BE49-F238E27FC236}">
                <a16:creationId xmlns:a16="http://schemas.microsoft.com/office/drawing/2014/main" id="{488E0490-5080-4E30-A851-05D8E765E0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6100" y="2395538"/>
            <a:ext cx="12954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327" name="Rectangle 111">
            <a:extLst>
              <a:ext uri="{FF2B5EF4-FFF2-40B4-BE49-F238E27FC236}">
                <a16:creationId xmlns:a16="http://schemas.microsoft.com/office/drawing/2014/main" id="{2E75A4B6-5539-4F50-B511-A355BC7452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1988" y="2457450"/>
            <a:ext cx="1174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solidFill>
                  <a:schemeClr val="accent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* </a:t>
            </a:r>
            <a:endParaRPr lang="en-US" altLang="en-US" sz="2400" b="1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28" name="Rectangle 112">
            <a:extLst>
              <a:ext uri="{FF2B5EF4-FFF2-40B4-BE49-F238E27FC236}">
                <a16:creationId xmlns:a16="http://schemas.microsoft.com/office/drawing/2014/main" id="{A607B9AE-B843-40BA-95DD-443200A33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1688" y="2457450"/>
            <a:ext cx="8477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solidFill>
                  <a:schemeClr val="accent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Workstations</a:t>
            </a:r>
            <a:endParaRPr lang="en-US" altLang="en-US" sz="2400" b="1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29" name="Rectangle 113">
            <a:extLst>
              <a:ext uri="{FF2B5EF4-FFF2-40B4-BE49-F238E27FC236}">
                <a16:creationId xmlns:a16="http://schemas.microsoft.com/office/drawing/2014/main" id="{05BD2FB4-636B-44BF-93FA-A4D0ABAAD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32388" y="2078038"/>
            <a:ext cx="673100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330" name="Rectangle 114">
            <a:extLst>
              <a:ext uri="{FF2B5EF4-FFF2-40B4-BE49-F238E27FC236}">
                <a16:creationId xmlns:a16="http://schemas.microsoft.com/office/drawing/2014/main" id="{10A73188-3882-44DD-A98D-6F0937E1D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8275" y="2139950"/>
            <a:ext cx="11747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solidFill>
                  <a:schemeClr val="accent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* </a:t>
            </a:r>
            <a:endParaRPr lang="en-US" altLang="en-US" sz="2400" b="1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31" name="Rectangle 115">
            <a:extLst>
              <a:ext uri="{FF2B5EF4-FFF2-40B4-BE49-F238E27FC236}">
                <a16:creationId xmlns:a16="http://schemas.microsoft.com/office/drawing/2014/main" id="{C837D931-EA21-4C2A-B13F-540B16FF50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7975" y="2139950"/>
            <a:ext cx="258763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solidFill>
                  <a:schemeClr val="accent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HTC</a:t>
            </a:r>
            <a:endParaRPr lang="en-US" altLang="en-US" sz="2400" b="1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32" name="Rectangle 116">
            <a:extLst>
              <a:ext uri="{FF2B5EF4-FFF2-40B4-BE49-F238E27FC236}">
                <a16:creationId xmlns:a16="http://schemas.microsoft.com/office/drawing/2014/main" id="{63C15375-DE46-4208-93B2-25FD3F2CA3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91475" y="4879975"/>
            <a:ext cx="393700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latin typeface="Univers" panose="020B0503020202020204" pitchFamily="34" charset="0"/>
                <a:ea typeface="宋体" panose="02010600030101010101" pitchFamily="2" charset="-122"/>
              </a:rPr>
              <a:t>2010</a:t>
            </a:r>
            <a:endParaRPr lang="en-US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33" name="Rectangle 117">
            <a:extLst>
              <a:ext uri="{FF2B5EF4-FFF2-40B4-BE49-F238E27FC236}">
                <a16:creationId xmlns:a16="http://schemas.microsoft.com/office/drawing/2014/main" id="{CF0855DF-5246-41B4-8AC8-5E79CB6948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61263" y="3200400"/>
            <a:ext cx="733425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solidFill>
                  <a:schemeClr val="accent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* e-Science</a:t>
            </a:r>
            <a:endParaRPr lang="en-US" altLang="en-US" sz="2400" b="1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34" name="Rectangle 118">
            <a:extLst>
              <a:ext uri="{FF2B5EF4-FFF2-40B4-BE49-F238E27FC236}">
                <a16:creationId xmlns:a16="http://schemas.microsoft.com/office/drawing/2014/main" id="{01AE1D94-DC39-4EA1-B8BB-843FBBAE55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2275" y="2819400"/>
            <a:ext cx="10255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solidFill>
                  <a:schemeClr val="accent2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* </a:t>
            </a:r>
            <a:r>
              <a:rPr lang="en-US" altLang="en-US" sz="1000" b="1">
                <a:solidFill>
                  <a:schemeClr val="accent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Computing</a:t>
            </a:r>
            <a:r>
              <a:rPr lang="en-US" altLang="en-US" sz="1000" b="1">
                <a:solidFill>
                  <a:schemeClr val="accent2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as </a:t>
            </a:r>
            <a:br>
              <a:rPr lang="en-US" altLang="en-US" sz="1000" b="1">
                <a:solidFill>
                  <a:schemeClr val="accent2"/>
                </a:solidFill>
                <a:latin typeface="Tahoma" panose="020B0604030504040204" pitchFamily="34" charset="0"/>
                <a:ea typeface="宋体" panose="02010600030101010101" pitchFamily="2" charset="-122"/>
              </a:rPr>
            </a:br>
            <a:r>
              <a:rPr lang="en-US" altLang="en-US" sz="1000" b="1">
                <a:solidFill>
                  <a:schemeClr val="accent2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 </a:t>
            </a:r>
            <a:r>
              <a:rPr lang="en-US" altLang="en-US" sz="1000" b="1">
                <a:solidFill>
                  <a:schemeClr val="accent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Utility</a:t>
            </a:r>
            <a:endParaRPr lang="en-US" altLang="en-US" sz="2400" b="1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35" name="Rectangle 119">
            <a:extLst>
              <a:ext uri="{FF2B5EF4-FFF2-40B4-BE49-F238E27FC236}">
                <a16:creationId xmlns:a16="http://schemas.microsoft.com/office/drawing/2014/main" id="{1A99C2DF-8CD3-4442-9126-E6BE6AF6C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81925" y="3505200"/>
            <a:ext cx="806450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solidFill>
                  <a:schemeClr val="accent1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* e-Business</a:t>
            </a:r>
            <a:endParaRPr lang="en-US" altLang="en-US" sz="2400" b="1">
              <a:solidFill>
                <a:schemeClr val="accent1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36" name="Rectangle 120">
            <a:extLst>
              <a:ext uri="{FF2B5EF4-FFF2-40B4-BE49-F238E27FC236}">
                <a16:creationId xmlns:a16="http://schemas.microsoft.com/office/drawing/2014/main" id="{5B7A7B99-AA14-45AA-90A6-8C510B9429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59763" y="4191000"/>
            <a:ext cx="722312" cy="15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000" b="1">
                <a:latin typeface="Tahoma" panose="020B0604030504040204" pitchFamily="34" charset="0"/>
                <a:ea typeface="宋体" panose="02010600030101010101" pitchFamily="2" charset="-122"/>
              </a:rPr>
              <a:t>* SocialNet</a:t>
            </a:r>
            <a:endParaRPr lang="en-US" altLang="en-US" sz="2400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37" name="Line 121">
            <a:extLst>
              <a:ext uri="{FF2B5EF4-FFF2-40B4-BE49-F238E27FC236}">
                <a16:creationId xmlns:a16="http://schemas.microsoft.com/office/drawing/2014/main" id="{7DF554E0-FDC0-4EC9-AF84-DB139C8B17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382000" y="4754563"/>
            <a:ext cx="1588" cy="46037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8" name="Line 122">
            <a:extLst>
              <a:ext uri="{FF2B5EF4-FFF2-40B4-BE49-F238E27FC236}">
                <a16:creationId xmlns:a16="http://schemas.microsoft.com/office/drawing/2014/main" id="{B28EF1E0-F08B-49B9-851C-A8AA8D22DE4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71600" y="5943600"/>
            <a:ext cx="4267200" cy="0"/>
          </a:xfrm>
          <a:prstGeom prst="line">
            <a:avLst/>
          </a:prstGeom>
          <a:noFill/>
          <a:ln w="12700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39" name="Line 123">
            <a:extLst>
              <a:ext uri="{FF2B5EF4-FFF2-40B4-BE49-F238E27FC236}">
                <a16:creationId xmlns:a16="http://schemas.microsoft.com/office/drawing/2014/main" id="{327006BD-ADFC-40F3-8FF8-109B78EA61B0}"/>
              </a:ext>
            </a:extLst>
          </p:cNvPr>
          <p:cNvSpPr>
            <a:spLocks noChangeShapeType="1"/>
          </p:cNvSpPr>
          <p:nvPr/>
        </p:nvSpPr>
        <p:spPr bwMode="auto">
          <a:xfrm>
            <a:off x="5562600" y="5943600"/>
            <a:ext cx="2667000" cy="0"/>
          </a:xfrm>
          <a:prstGeom prst="line">
            <a:avLst/>
          </a:prstGeom>
          <a:noFill/>
          <a:ln w="12700">
            <a:solidFill>
              <a:schemeClr val="tx1"/>
            </a:solidFill>
            <a:prstDash val="dash"/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340" name="Text Box 124">
            <a:extLst>
              <a:ext uri="{FF2B5EF4-FFF2-40B4-BE49-F238E27FC236}">
                <a16:creationId xmlns:a16="http://schemas.microsoft.com/office/drawing/2014/main" id="{E720E641-DBF7-4B1E-A379-74654BB18D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00" y="5594350"/>
            <a:ext cx="84296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AU" altLang="en-US" sz="1400" b="1">
                <a:latin typeface="Tahoma" panose="020B0604030504040204" pitchFamily="34" charset="0"/>
                <a:ea typeface="宋体" panose="02010600030101010101" pitchFamily="2" charset="-122"/>
              </a:rPr>
              <a:t>Control</a:t>
            </a:r>
            <a:endParaRPr lang="en-US" altLang="en-US" sz="1400" b="1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9341" name="Text Box 125">
            <a:extLst>
              <a:ext uri="{FF2B5EF4-FFF2-40B4-BE49-F238E27FC236}">
                <a16:creationId xmlns:a16="http://schemas.microsoft.com/office/drawing/2014/main" id="{509456B8-5B51-4B69-9994-F0F19CFD8E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645150"/>
            <a:ext cx="10525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AU" altLang="en-US" sz="1400">
                <a:latin typeface="Tahoma" panose="020B0604030504040204" pitchFamily="34" charset="0"/>
                <a:ea typeface="宋体" panose="02010600030101010101" pitchFamily="2" charset="-122"/>
              </a:rPr>
              <a:t>Centralised</a:t>
            </a:r>
            <a:endParaRPr lang="en-US" altLang="en-US" sz="1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9342" name="Text Box 126">
            <a:extLst>
              <a:ext uri="{FF2B5EF4-FFF2-40B4-BE49-F238E27FC236}">
                <a16:creationId xmlns:a16="http://schemas.microsoft.com/office/drawing/2014/main" id="{DABB30B1-2ED0-4294-A8F4-7106E6E9F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5638800"/>
            <a:ext cx="1243013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AU" altLang="en-US" sz="1400">
                <a:latin typeface="Tahoma" panose="020B0604030504040204" pitchFamily="34" charset="0"/>
                <a:ea typeface="宋体" panose="02010600030101010101" pitchFamily="2" charset="-122"/>
              </a:rPr>
              <a:t>Decentralised</a:t>
            </a:r>
            <a:endParaRPr lang="en-US" altLang="en-US" sz="1400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9343" name="Oval 127">
            <a:extLst>
              <a:ext uri="{FF2B5EF4-FFF2-40B4-BE49-F238E27FC236}">
                <a16:creationId xmlns:a16="http://schemas.microsoft.com/office/drawing/2014/main" id="{82F21792-856D-45AF-8B90-3E947DB97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4400" y="5867400"/>
            <a:ext cx="152400" cy="1524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endParaRPr lang="en-US" altLang="en-US" sz="2400"/>
          </a:p>
        </p:txBody>
      </p:sp>
      <p:sp>
        <p:nvSpPr>
          <p:cNvPr id="9344" name="Rectangle 116">
            <a:extLst>
              <a:ext uri="{FF2B5EF4-FFF2-40B4-BE49-F238E27FC236}">
                <a16:creationId xmlns:a16="http://schemas.microsoft.com/office/drawing/2014/main" id="{7AE97B9F-9685-4FB2-8BFD-7C84CA387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9325" y="4889500"/>
            <a:ext cx="396875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400">
                <a:latin typeface="Univers" panose="020B0503020202020204" pitchFamily="34" charset="0"/>
                <a:ea typeface="宋体" panose="02010600030101010101" pitchFamily="2" charset="-122"/>
              </a:rPr>
              <a:t>2020</a:t>
            </a:r>
            <a:endParaRPr lang="en-US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345" name="Line 13">
            <a:extLst>
              <a:ext uri="{FF2B5EF4-FFF2-40B4-BE49-F238E27FC236}">
                <a16:creationId xmlns:a16="http://schemas.microsoft.com/office/drawing/2014/main" id="{0EAB8B6D-9E5E-4F3E-9A9B-089A15B32B5A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8780463" y="4787900"/>
            <a:ext cx="3175" cy="46038"/>
          </a:xfrm>
          <a:prstGeom prst="line">
            <a:avLst/>
          </a:prstGeom>
          <a:noFill/>
          <a:ln w="1588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C00CAB69-100C-4B71-B299-8497F9C370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Words of Wisdom !</a:t>
            </a:r>
            <a:endParaRPr lang="ro-RO" altLang="en-US"/>
          </a:p>
        </p:txBody>
      </p:sp>
      <p:sp>
        <p:nvSpPr>
          <p:cNvPr id="124931" name="Rectangle 3">
            <a:extLst>
              <a:ext uri="{FF2B5EF4-FFF2-40B4-BE49-F238E27FC236}">
                <a16:creationId xmlns:a16="http://schemas.microsoft.com/office/drawing/2014/main" id="{1885E28F-E1D7-4C58-AB1F-B8C7AC318C6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GB" altLang="en-US" sz="3200"/>
              <a:t>“I think there is a world market for maybe five computers.”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en-US" sz="2400"/>
              <a:t>Thomas Watson, chairman of IBM, 1943.</a:t>
            </a:r>
          </a:p>
          <a:p>
            <a:pPr lvl="2" eaLnBrk="1" hangingPunct="1">
              <a:lnSpc>
                <a:spcPct val="90000"/>
              </a:lnSpc>
            </a:pPr>
            <a:endParaRPr lang="en-GB" altLang="en-US" sz="2400"/>
          </a:p>
          <a:p>
            <a:pPr eaLnBrk="1" hangingPunct="1">
              <a:lnSpc>
                <a:spcPct val="90000"/>
              </a:lnSpc>
            </a:pPr>
            <a:r>
              <a:rPr lang="en-GB" altLang="en-US" sz="3200"/>
              <a:t>“There is no reason for any individual to have a computer in their home”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en-US" sz="2400"/>
              <a:t>Ken Olson, President and founder of Digital Equipment Corporation, 1977.</a:t>
            </a:r>
          </a:p>
          <a:p>
            <a:pPr lvl="2" eaLnBrk="1" hangingPunct="1">
              <a:lnSpc>
                <a:spcPct val="90000"/>
              </a:lnSpc>
            </a:pPr>
            <a:endParaRPr lang="en-GB" altLang="en-US" sz="2400"/>
          </a:p>
          <a:p>
            <a:pPr eaLnBrk="1" hangingPunct="1">
              <a:lnSpc>
                <a:spcPct val="90000"/>
              </a:lnSpc>
            </a:pPr>
            <a:r>
              <a:rPr lang="en-GB" altLang="en-US" sz="3200"/>
              <a:t>“640KB [of main memory] ought to be enough for anybody.”</a:t>
            </a:r>
          </a:p>
          <a:p>
            <a:pPr lvl="2" eaLnBrk="1" hangingPunct="1">
              <a:lnSpc>
                <a:spcPct val="90000"/>
              </a:lnSpc>
            </a:pPr>
            <a:r>
              <a:rPr lang="en-GB" altLang="en-US" sz="2400"/>
              <a:t>Bill Gates, Chairman of Microsoft,1981.</a:t>
            </a:r>
            <a:endParaRPr lang="ro-RO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49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4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24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24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8DF9578B-8ECD-4D61-9002-34D3D5152E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Evolutia Microprocesoarelor</a:t>
            </a:r>
            <a:endParaRPr lang="ro-RO" altLang="en-US"/>
          </a:p>
        </p:txBody>
      </p:sp>
      <p:sp>
        <p:nvSpPr>
          <p:cNvPr id="137221" name="Rectangle 5">
            <a:extLst>
              <a:ext uri="{FF2B5EF4-FFF2-40B4-BE49-F238E27FC236}">
                <a16:creationId xmlns:a16="http://schemas.microsoft.com/office/drawing/2014/main" id="{ADE88509-7E02-4C81-835A-3A4B138F0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3963988"/>
            <a:ext cx="4332288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0487" tIns="44450" rIns="90487" bIns="44450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4000">
                <a:solidFill>
                  <a:srgbClr val="FF0000"/>
                </a:solidFill>
              </a:rPr>
              <a:t> Legea lui Moore</a:t>
            </a:r>
          </a:p>
          <a:p>
            <a:pPr algn="ctr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4000">
                <a:solidFill>
                  <a:srgbClr val="FF0000"/>
                </a:solidFill>
              </a:rPr>
              <a:t> se confirma!</a:t>
            </a:r>
            <a:r>
              <a:rPr lang="en-US" altLang="en-US" sz="440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137222" name="Picture 6" descr="moores-law">
            <a:extLst>
              <a:ext uri="{FF2B5EF4-FFF2-40B4-BE49-F238E27FC236}">
                <a16:creationId xmlns:a16="http://schemas.microsoft.com/office/drawing/2014/main" id="{8B8AEA38-07F2-4499-A03A-DD5915FFD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1227138"/>
            <a:ext cx="5041900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7224" name="Picture 8" descr="moore">
            <a:extLst>
              <a:ext uri="{FF2B5EF4-FFF2-40B4-BE49-F238E27FC236}">
                <a16:creationId xmlns:a16="http://schemas.microsoft.com/office/drawing/2014/main" id="{DC905605-3498-4AD4-961F-193A41A2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47800"/>
            <a:ext cx="3048000" cy="243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25" name="Rectangle 9">
            <a:extLst>
              <a:ext uri="{FF2B5EF4-FFF2-40B4-BE49-F238E27FC236}">
                <a16:creationId xmlns:a16="http://schemas.microsoft.com/office/drawing/2014/main" id="{4CA44878-FE09-4B8C-8F51-96AC1849BF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191000"/>
            <a:ext cx="4038600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kumimoji="1" lang="en-US" altLang="en-US" sz="2400"/>
              <a:t>Gordon Moore (cofondator Intel) a prezis in 1965 ca densitatea tranzistoarelor in cipurile cu semiconductori se va dubla intr-un interval aproximativ de 18 luni</a:t>
            </a:r>
          </a:p>
        </p:txBody>
      </p:sp>
      <p:sp>
        <p:nvSpPr>
          <p:cNvPr id="13319" name="Rectangle 1">
            <a:extLst>
              <a:ext uri="{FF2B5EF4-FFF2-40B4-BE49-F238E27FC236}">
                <a16:creationId xmlns:a16="http://schemas.microsoft.com/office/drawing/2014/main" id="{3E9FEFAA-69E4-4745-939A-C84C9F6E53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5004" y="5332412"/>
            <a:ext cx="4572000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600" dirty="0"/>
              <a:t>Intel 4004 2300 transistors; </a:t>
            </a:r>
          </a:p>
          <a:p>
            <a:endParaRPr lang="en-US" altLang="en-US" sz="1600" dirty="0"/>
          </a:p>
          <a:p>
            <a:r>
              <a:rPr lang="en-US" altLang="en-US" sz="1600" dirty="0"/>
              <a:t>AMD </a:t>
            </a:r>
            <a:r>
              <a:rPr lang="en-US" altLang="en-US" sz="1600" dirty="0" err="1"/>
              <a:t>Epyc</a:t>
            </a:r>
            <a:r>
              <a:rPr lang="en-US" altLang="en-US" sz="1600" dirty="0"/>
              <a:t> Rome (64-bit, SIMD, caches)</a:t>
            </a:r>
          </a:p>
          <a:p>
            <a:r>
              <a:rPr lang="en-US" altLang="en-US" sz="1600" dirty="0"/>
              <a:t>CPU with 39.5 billion transistors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7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7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7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221" grpId="0"/>
      <p:bldP spid="1372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5E4BC-0B84-47A8-8E26-989A0CBF9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Tranzistori</a:t>
            </a:r>
            <a:r>
              <a:rPr lang="en-US" dirty="0"/>
              <a:t> / </a:t>
            </a:r>
            <a:r>
              <a:rPr lang="en-US" dirty="0" err="1"/>
              <a:t>microprocesor</a:t>
            </a:r>
            <a:endParaRPr lang="en-US" dirty="0"/>
          </a:p>
        </p:txBody>
      </p:sp>
      <p:pic>
        <p:nvPicPr>
          <p:cNvPr id="84996" name="Picture 4" descr="Imagini pentru moore law transistor">
            <a:extLst>
              <a:ext uri="{FF2B5EF4-FFF2-40B4-BE49-F238E27FC236}">
                <a16:creationId xmlns:a16="http://schemas.microsoft.com/office/drawing/2014/main" id="{9C154701-B756-46F0-9D59-EF3C55AA81A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870" y="1268413"/>
            <a:ext cx="8500618" cy="54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2793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>
            <a:extLst>
              <a:ext uri="{FF2B5EF4-FFF2-40B4-BE49-F238E27FC236}">
                <a16:creationId xmlns:a16="http://schemas.microsoft.com/office/drawing/2014/main" id="{E87B8158-6A2F-4A27-AFD8-4726B0686F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7772400" cy="823913"/>
          </a:xfrm>
        </p:spPr>
        <p:txBody>
          <a:bodyPr/>
          <a:lstStyle/>
          <a:p>
            <a:r>
              <a:rPr lang="en-US" altLang="en-US" sz="2400"/>
              <a:t>Performance, Capability, Value of ICT as</a:t>
            </a:r>
            <a:br>
              <a:rPr lang="en-US" altLang="en-US" sz="2400"/>
            </a:br>
            <a:r>
              <a:rPr lang="en-US" altLang="en-US" sz="2400"/>
              <a:t>defined by the three Laws of Computing</a:t>
            </a:r>
            <a:endParaRPr lang="en-US" altLang="en-US" sz="1800"/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C863E4DD-9019-47BE-AD70-21E343CD10A7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0" y="1676400"/>
            <a:ext cx="4191000" cy="4456113"/>
          </a:xfrm>
        </p:spPr>
        <p:txBody>
          <a:bodyPr/>
          <a:lstStyle/>
          <a:p>
            <a:r>
              <a:rPr lang="en-US" altLang="en-US" sz="2000"/>
              <a:t>Moore’s Law. </a:t>
            </a:r>
          </a:p>
          <a:p>
            <a:pPr lvl="1"/>
            <a:r>
              <a:rPr lang="en-US" altLang="en-US" sz="1800"/>
              <a:t>Transistors on a single </a:t>
            </a:r>
            <a:br>
              <a:rPr lang="en-US" altLang="en-US" sz="1800"/>
            </a:br>
            <a:r>
              <a:rPr lang="en-US" altLang="en-US" sz="1800"/>
              <a:t>chip doubles ~ every </a:t>
            </a:r>
            <a:br>
              <a:rPr lang="en-US" altLang="en-US" sz="1800"/>
            </a:br>
            <a:r>
              <a:rPr lang="en-US" altLang="en-US" sz="1800"/>
              <a:t>18–24 months.</a:t>
            </a:r>
          </a:p>
          <a:p>
            <a:r>
              <a:rPr lang="en-US" altLang="en-US" sz="2000"/>
              <a:t>Gilder’s Law. </a:t>
            </a:r>
          </a:p>
          <a:p>
            <a:pPr lvl="1"/>
            <a:r>
              <a:rPr lang="en-US" altLang="en-US" sz="1800"/>
              <a:t>Aggregate bandwidth triples ~ every year.</a:t>
            </a:r>
          </a:p>
          <a:p>
            <a:r>
              <a:rPr lang="en-US" altLang="en-US" sz="2000"/>
              <a:t>Metcalfe’s Law. </a:t>
            </a:r>
          </a:p>
          <a:p>
            <a:pPr lvl="1"/>
            <a:r>
              <a:rPr lang="en-US" altLang="en-US" sz="1800"/>
              <a:t>The value of a network may grow exponentially with the number of participants.</a:t>
            </a:r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89D0F8B6-82A1-4E5E-8163-F58054AF44FB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4581525" y="1268413"/>
            <a:ext cx="4238625" cy="5400675"/>
          </a:xfrm>
        </p:spPr>
        <p:txBody>
          <a:bodyPr/>
          <a:lstStyle/>
          <a:p>
            <a:endParaRPr lang="en-GB" altLang="en-US" sz="2400"/>
          </a:p>
        </p:txBody>
      </p:sp>
      <p:grpSp>
        <p:nvGrpSpPr>
          <p:cNvPr id="15365" name="Group 5">
            <a:extLst>
              <a:ext uri="{FF2B5EF4-FFF2-40B4-BE49-F238E27FC236}">
                <a16:creationId xmlns:a16="http://schemas.microsoft.com/office/drawing/2014/main" id="{8A4933AC-A5F9-47A9-A1D2-6B291F1B8A49}"/>
              </a:ext>
            </a:extLst>
          </p:cNvPr>
          <p:cNvGrpSpPr>
            <a:grpSpLocks/>
          </p:cNvGrpSpPr>
          <p:nvPr/>
        </p:nvGrpSpPr>
        <p:grpSpPr bwMode="auto">
          <a:xfrm>
            <a:off x="3505200" y="1524000"/>
            <a:ext cx="5562600" cy="4800600"/>
            <a:chOff x="1968" y="1268"/>
            <a:chExt cx="3312" cy="2284"/>
          </a:xfrm>
        </p:grpSpPr>
        <p:sp>
          <p:nvSpPr>
            <p:cNvPr id="15367" name="Rectangle 6">
              <a:extLst>
                <a:ext uri="{FF2B5EF4-FFF2-40B4-BE49-F238E27FC236}">
                  <a16:creationId xmlns:a16="http://schemas.microsoft.com/office/drawing/2014/main" id="{0F33C5E5-9839-4D35-BBF1-1B6ABF65B7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1296"/>
              <a:ext cx="3312" cy="22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lnSpc>
                  <a:spcPct val="95000"/>
                </a:lnSpc>
                <a:spcBef>
                  <a:spcPct val="40000"/>
                </a:spcBef>
                <a:buClr>
                  <a:schemeClr val="accent1"/>
                </a:buClr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lnSpc>
                  <a:spcPct val="95000"/>
                </a:lnSpc>
                <a:spcBef>
                  <a:spcPct val="20000"/>
                </a:spcBef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5000"/>
                </a:lnSpc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endParaRPr lang="en-US" altLang="en-US" sz="2400"/>
            </a:p>
          </p:txBody>
        </p:sp>
        <p:pic>
          <p:nvPicPr>
            <p:cNvPr id="15368" name="Picture 7">
              <a:extLst>
                <a:ext uri="{FF2B5EF4-FFF2-40B4-BE49-F238E27FC236}">
                  <a16:creationId xmlns:a16="http://schemas.microsoft.com/office/drawing/2014/main" id="{0CB1E739-EF67-4B6E-A58D-1C19500F6D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68" y="1268"/>
              <a:ext cx="3312" cy="2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5366" name="Text Box 8">
            <a:extLst>
              <a:ext uri="{FF2B5EF4-FFF2-40B4-BE49-F238E27FC236}">
                <a16:creationId xmlns:a16="http://schemas.microsoft.com/office/drawing/2014/main" id="{E8F6C2E2-9E49-445A-9CA2-D9F41481F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3050" y="6400800"/>
            <a:ext cx="3486150" cy="274638"/>
          </a:xfrm>
          <a:prstGeom prst="rect">
            <a:avLst/>
          </a:prstGeom>
          <a:solidFill>
            <a:srgbClr val="A6F4F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lnSpc>
                <a:spcPct val="95000"/>
              </a:lnSpc>
              <a:spcBef>
                <a:spcPct val="40000"/>
              </a:spcBef>
              <a:buClr>
                <a:schemeClr val="accent1"/>
              </a:buClr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lnSpc>
                <a:spcPct val="95000"/>
              </a:lnSpc>
              <a:spcBef>
                <a:spcPct val="20000"/>
              </a:spcBef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5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en-US" sz="1200">
                <a:ea typeface="宋体" panose="02010600030101010101" pitchFamily="2" charset="-122"/>
                <a:cs typeface="Arial" panose="020B0604020202020204" pitchFamily="34" charset="0"/>
              </a:rPr>
              <a:t>Source: Cambridge Energy Resource Associates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CS Layout - Emil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15FB0"/>
      </a:accent1>
      <a:accent2>
        <a:srgbClr val="BAD41A"/>
      </a:accent2>
      <a:accent3>
        <a:srgbClr val="FFFFFF"/>
      </a:accent3>
      <a:accent4>
        <a:srgbClr val="000000"/>
      </a:accent4>
      <a:accent5>
        <a:srgbClr val="AAB6D4"/>
      </a:accent5>
      <a:accent6>
        <a:srgbClr val="A8C016"/>
      </a:accent6>
      <a:hlink>
        <a:srgbClr val="FFCC18"/>
      </a:hlink>
      <a:folHlink>
        <a:srgbClr val="5DBACA"/>
      </a:folHlink>
    </a:clrScheme>
    <a:fontScheme name="CS Layout - Emi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S Layout - Emil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 Layout - Emil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 Layout - Emil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 Layout - Emil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 Layout - Emil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S Layout - Emil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 Layout - Emil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 Layout - Emil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 Layout - Emil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 Layout - Emil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 Layout - Emil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S Layout - Emil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 Layout - Emil</Template>
  <TotalTime>5365</TotalTime>
  <Words>3094</Words>
  <Application>Microsoft Office PowerPoint</Application>
  <PresentationFormat>On-screen Show (4:3)</PresentationFormat>
  <Paragraphs>649</Paragraphs>
  <Slides>47</Slides>
  <Notes>34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6" baseType="lpstr">
      <vt:lpstr>Arial</vt:lpstr>
      <vt:lpstr>Arial Unicode MS</vt:lpstr>
      <vt:lpstr>Courier New</vt:lpstr>
      <vt:lpstr>Tahoma</vt:lpstr>
      <vt:lpstr>Times</vt:lpstr>
      <vt:lpstr>Times New Roman</vt:lpstr>
      <vt:lpstr>Univers</vt:lpstr>
      <vt:lpstr>CS Layout - Emil</vt:lpstr>
      <vt:lpstr>Clip</vt:lpstr>
      <vt:lpstr>Arhitectura Sistemelor de Calcul </vt:lpstr>
      <vt:lpstr>Cuprins</vt:lpstr>
      <vt:lpstr>Un procesor de 10TFlops?</vt:lpstr>
      <vt:lpstr>Un procesor de 10TFlops?</vt:lpstr>
      <vt:lpstr>Computing and Communication Technologies Evolution: 1960-2020!</vt:lpstr>
      <vt:lpstr>Words of Wisdom !</vt:lpstr>
      <vt:lpstr>Evolutia Microprocesoarelor</vt:lpstr>
      <vt:lpstr>Tranzistori / microprocesor</vt:lpstr>
      <vt:lpstr>Performance, Capability, Value of ICT as defined by the three Laws of Computing</vt:lpstr>
      <vt:lpstr>Structuri de Calcul cu Prelucrare Paralela</vt:lpstr>
      <vt:lpstr>Paralelismul este necesar!</vt:lpstr>
      <vt:lpstr>Aplicatii Paralele</vt:lpstr>
      <vt:lpstr>IBM BlueGene/L 131,072 Processors</vt:lpstr>
      <vt:lpstr>Data Center</vt:lpstr>
      <vt:lpstr>Google Data Center</vt:lpstr>
      <vt:lpstr>Infrastructura  Google</vt:lpstr>
      <vt:lpstr>Infrastructura</vt:lpstr>
      <vt:lpstr>PowerPoint Presentation</vt:lpstr>
      <vt:lpstr>TOP 10 Sites for November 2019 https://www.top500.org/lists/2019/11/</vt:lpstr>
      <vt:lpstr>PowerPoint Presentation</vt:lpstr>
      <vt:lpstr>TOP 10 Sites for November 2019 cont</vt:lpstr>
      <vt:lpstr>Sunway TaihuLight:  National Supercomputing Center in Wuxi </vt:lpstr>
      <vt:lpstr>PowerPoint Presentation</vt:lpstr>
      <vt:lpstr>Summit - IBM Power System AC922 </vt:lpstr>
      <vt:lpstr>Sunway TahuLight MPP</vt:lpstr>
      <vt:lpstr>Computing is Scaling: Towards Inter-Planetary Level</vt:lpstr>
      <vt:lpstr>Nivelele Prelucrarii Paralele – 1</vt:lpstr>
      <vt:lpstr>Nivelele Prelucrarii Paralele – 2</vt:lpstr>
      <vt:lpstr>Cuprins</vt:lpstr>
      <vt:lpstr>Clasificarea Sistemelor de Calcul</vt:lpstr>
      <vt:lpstr>Taxonomia lui Flynn</vt:lpstr>
      <vt:lpstr>I – SISD</vt:lpstr>
      <vt:lpstr>II – SIMD</vt:lpstr>
      <vt:lpstr>III – MISD</vt:lpstr>
      <vt:lpstr>IV – MIMD</vt:lpstr>
      <vt:lpstr>Cuprins</vt:lpstr>
      <vt:lpstr>Exemplu de Utilizare – SISD</vt:lpstr>
      <vt:lpstr>Exemplu de Utilizare – SIMD</vt:lpstr>
      <vt:lpstr>Comentarii &amp; Observatii – SIMD</vt:lpstr>
      <vt:lpstr>Exemplu de Utilizare – MIMD</vt:lpstr>
      <vt:lpstr>Comentarii &amp; Observatii – MIMD</vt:lpstr>
      <vt:lpstr>Implementarea FORK &amp; JOIN</vt:lpstr>
      <vt:lpstr>Cuprins</vt:lpstr>
      <vt:lpstr>Exemplu fara dependenta de date</vt:lpstr>
      <vt:lpstr>Exemplu cu dependenta de date</vt:lpstr>
      <vt:lpstr>Concluzii Dependenta de Date</vt:lpstr>
      <vt:lpstr>What Next?</vt:lpstr>
    </vt:vector>
  </TitlesOfParts>
  <Company>Mayar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Olorin</dc:creator>
  <cp:lastModifiedBy>Nicolae TAPUS (24005)</cp:lastModifiedBy>
  <cp:revision>359</cp:revision>
  <dcterms:created xsi:type="dcterms:W3CDTF">2005-10-18T15:31:43Z</dcterms:created>
  <dcterms:modified xsi:type="dcterms:W3CDTF">2021-03-16T10:40:12Z</dcterms:modified>
</cp:coreProperties>
</file>